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74" r:id="rId3"/>
    <p:sldId id="258" r:id="rId4"/>
    <p:sldId id="257" r:id="rId5"/>
    <p:sldId id="259" r:id="rId6"/>
    <p:sldId id="260" r:id="rId7"/>
    <p:sldId id="261" r:id="rId8"/>
    <p:sldId id="264" r:id="rId9"/>
    <p:sldId id="263" r:id="rId10"/>
    <p:sldId id="265" r:id="rId11"/>
    <p:sldId id="267" r:id="rId12"/>
    <p:sldId id="266" r:id="rId13"/>
    <p:sldId id="275" r:id="rId14"/>
    <p:sldId id="269" r:id="rId15"/>
    <p:sldId id="310" r:id="rId16"/>
    <p:sldId id="270" r:id="rId17"/>
    <p:sldId id="301" r:id="rId18"/>
    <p:sldId id="302" r:id="rId19"/>
    <p:sldId id="303" r:id="rId20"/>
    <p:sldId id="304" r:id="rId21"/>
    <p:sldId id="305" r:id="rId22"/>
    <p:sldId id="306" r:id="rId23"/>
    <p:sldId id="282" r:id="rId24"/>
    <p:sldId id="283" r:id="rId25"/>
    <p:sldId id="284" r:id="rId26"/>
    <p:sldId id="285" r:id="rId27"/>
    <p:sldId id="286" r:id="rId28"/>
    <p:sldId id="287" r:id="rId29"/>
    <p:sldId id="288" r:id="rId30"/>
    <p:sldId id="289" r:id="rId31"/>
    <p:sldId id="290" r:id="rId32"/>
    <p:sldId id="291" r:id="rId33"/>
    <p:sldId id="292" r:id="rId34"/>
    <p:sldId id="295" r:id="rId35"/>
    <p:sldId id="296" r:id="rId36"/>
    <p:sldId id="297" r:id="rId37"/>
    <p:sldId id="30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780"/>
    <a:srgbClr val="9C0006"/>
    <a:srgbClr val="006100"/>
    <a:srgbClr val="EEF5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07E14E-8D61-42D2-BE27-01A54A5B0DCC}" type="datetimeFigureOut">
              <a:rPr lang="en-IN" smtClean="0"/>
              <a:t>29-12-2025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E7F565-11DA-411A-BEB3-6035919BF7D7}" type="slidenum">
              <a:rPr lang="en-IN" smtClean="0"/>
              <a:t>‹#›</a:t>
            </a:fld>
            <a:endParaRPr lang="en-IN"/>
          </a:p>
        </p:txBody>
      </p:sp>
    </p:spTree>
    <p:extLst>
      <p:ext uri="{BB962C8B-B14F-4D97-AF65-F5344CB8AC3E}">
        <p14:creationId xmlns:p14="http://schemas.microsoft.com/office/powerpoint/2010/main" val="1231142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DD9B7-92F2-8480-97FB-B79B11370BB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N"/>
          </a:p>
        </p:txBody>
      </p:sp>
      <p:sp>
        <p:nvSpPr>
          <p:cNvPr id="3" name="Subtitle 2">
            <a:extLst>
              <a:ext uri="{FF2B5EF4-FFF2-40B4-BE49-F238E27FC236}">
                <a16:creationId xmlns:a16="http://schemas.microsoft.com/office/drawing/2014/main" id="{705C47E4-FC11-4595-F120-FA6CFBEFF0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N"/>
          </a:p>
        </p:txBody>
      </p:sp>
      <p:sp>
        <p:nvSpPr>
          <p:cNvPr id="4" name="Date Placeholder 3">
            <a:extLst>
              <a:ext uri="{FF2B5EF4-FFF2-40B4-BE49-F238E27FC236}">
                <a16:creationId xmlns:a16="http://schemas.microsoft.com/office/drawing/2014/main" id="{03295C10-3989-2E3E-AA1B-12BB630A1B43}"/>
              </a:ext>
            </a:extLst>
          </p:cNvPr>
          <p:cNvSpPr>
            <a:spLocks noGrp="1"/>
          </p:cNvSpPr>
          <p:nvPr>
            <p:ph type="dt" sz="half" idx="10"/>
          </p:nvPr>
        </p:nvSpPr>
        <p:spPr/>
        <p:txBody>
          <a:bodyPr/>
          <a:lstStyle/>
          <a:p>
            <a:fld id="{2468CB49-EB30-4BBB-B0DC-6AA451DD6077}" type="datetimeFigureOut">
              <a:rPr lang="en-IN" smtClean="0"/>
              <a:t>29-12-2025</a:t>
            </a:fld>
            <a:endParaRPr lang="en-IN"/>
          </a:p>
        </p:txBody>
      </p:sp>
      <p:sp>
        <p:nvSpPr>
          <p:cNvPr id="5" name="Footer Placeholder 4">
            <a:extLst>
              <a:ext uri="{FF2B5EF4-FFF2-40B4-BE49-F238E27FC236}">
                <a16:creationId xmlns:a16="http://schemas.microsoft.com/office/drawing/2014/main" id="{1FC5B946-3E47-A1B6-23F6-26C1EA8980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D05BD2-39C9-2BD5-78E6-9058ED052D41}"/>
              </a:ext>
            </a:extLst>
          </p:cNvPr>
          <p:cNvSpPr>
            <a:spLocks noGrp="1"/>
          </p:cNvSpPr>
          <p:nvPr>
            <p:ph type="sldNum" sz="quarter" idx="12"/>
          </p:nvPr>
        </p:nvSpPr>
        <p:spPr/>
        <p:txBody>
          <a:bodyPr/>
          <a:lstStyle/>
          <a:p>
            <a:fld id="{69B147B7-A3F7-4B10-A88D-D2612CF99AA7}" type="slidenum">
              <a:rPr lang="en-IN" smtClean="0"/>
              <a:t>‹#›</a:t>
            </a:fld>
            <a:endParaRPr lang="en-IN"/>
          </a:p>
        </p:txBody>
      </p:sp>
    </p:spTree>
    <p:extLst>
      <p:ext uri="{BB962C8B-B14F-4D97-AF65-F5344CB8AC3E}">
        <p14:creationId xmlns:p14="http://schemas.microsoft.com/office/powerpoint/2010/main" val="206699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A20AB-B7A4-7C0C-BDE8-FC6183A87B99}"/>
              </a:ext>
            </a:extLst>
          </p:cNvPr>
          <p:cNvSpPr>
            <a:spLocks noGrp="1"/>
          </p:cNvSpPr>
          <p:nvPr>
            <p:ph type="title"/>
          </p:nvPr>
        </p:nvSpPr>
        <p:spPr/>
        <p:txBody>
          <a:bodyPr/>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1912DF65-748D-76ED-4840-DE4989208D6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82A60E84-5241-2B0C-6EB6-7D8765326676}"/>
              </a:ext>
            </a:extLst>
          </p:cNvPr>
          <p:cNvSpPr>
            <a:spLocks noGrp="1"/>
          </p:cNvSpPr>
          <p:nvPr>
            <p:ph type="dt" sz="half" idx="10"/>
          </p:nvPr>
        </p:nvSpPr>
        <p:spPr/>
        <p:txBody>
          <a:bodyPr/>
          <a:lstStyle/>
          <a:p>
            <a:fld id="{2468CB49-EB30-4BBB-B0DC-6AA451DD6077}" type="datetimeFigureOut">
              <a:rPr lang="en-IN" smtClean="0"/>
              <a:t>29-12-2025</a:t>
            </a:fld>
            <a:endParaRPr lang="en-IN"/>
          </a:p>
        </p:txBody>
      </p:sp>
      <p:sp>
        <p:nvSpPr>
          <p:cNvPr id="5" name="Footer Placeholder 4">
            <a:extLst>
              <a:ext uri="{FF2B5EF4-FFF2-40B4-BE49-F238E27FC236}">
                <a16:creationId xmlns:a16="http://schemas.microsoft.com/office/drawing/2014/main" id="{5CC81D1F-DE35-8B97-4FCA-4625F91341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C0F4E1-6BFA-9D00-4EE6-1FF319DCFED5}"/>
              </a:ext>
            </a:extLst>
          </p:cNvPr>
          <p:cNvSpPr>
            <a:spLocks noGrp="1"/>
          </p:cNvSpPr>
          <p:nvPr>
            <p:ph type="sldNum" sz="quarter" idx="12"/>
          </p:nvPr>
        </p:nvSpPr>
        <p:spPr/>
        <p:txBody>
          <a:bodyPr/>
          <a:lstStyle/>
          <a:p>
            <a:fld id="{69B147B7-A3F7-4B10-A88D-D2612CF99AA7}" type="slidenum">
              <a:rPr lang="en-IN" smtClean="0"/>
              <a:t>‹#›</a:t>
            </a:fld>
            <a:endParaRPr lang="en-IN"/>
          </a:p>
        </p:txBody>
      </p:sp>
    </p:spTree>
    <p:extLst>
      <p:ext uri="{BB962C8B-B14F-4D97-AF65-F5344CB8AC3E}">
        <p14:creationId xmlns:p14="http://schemas.microsoft.com/office/powerpoint/2010/main" val="4015653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C5DC5F-343D-08D1-B4E1-499A5DA712B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N"/>
          </a:p>
        </p:txBody>
      </p:sp>
      <p:sp>
        <p:nvSpPr>
          <p:cNvPr id="3" name="Vertical Text Placeholder 2">
            <a:extLst>
              <a:ext uri="{FF2B5EF4-FFF2-40B4-BE49-F238E27FC236}">
                <a16:creationId xmlns:a16="http://schemas.microsoft.com/office/drawing/2014/main" id="{20573A1A-CEDF-96C3-3C7E-FDC2C7BC81E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E15EFAE3-0452-79CB-0A31-22ECAA5785E5}"/>
              </a:ext>
            </a:extLst>
          </p:cNvPr>
          <p:cNvSpPr>
            <a:spLocks noGrp="1"/>
          </p:cNvSpPr>
          <p:nvPr>
            <p:ph type="dt" sz="half" idx="10"/>
          </p:nvPr>
        </p:nvSpPr>
        <p:spPr/>
        <p:txBody>
          <a:bodyPr/>
          <a:lstStyle/>
          <a:p>
            <a:fld id="{2468CB49-EB30-4BBB-B0DC-6AA451DD6077}" type="datetimeFigureOut">
              <a:rPr lang="en-IN" smtClean="0"/>
              <a:t>29-12-2025</a:t>
            </a:fld>
            <a:endParaRPr lang="en-IN"/>
          </a:p>
        </p:txBody>
      </p:sp>
      <p:sp>
        <p:nvSpPr>
          <p:cNvPr id="5" name="Footer Placeholder 4">
            <a:extLst>
              <a:ext uri="{FF2B5EF4-FFF2-40B4-BE49-F238E27FC236}">
                <a16:creationId xmlns:a16="http://schemas.microsoft.com/office/drawing/2014/main" id="{A72BDCCB-13E3-05B3-15FD-C4A850C26E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426BE6-7195-5CDF-FDD6-5845B4B39B4C}"/>
              </a:ext>
            </a:extLst>
          </p:cNvPr>
          <p:cNvSpPr>
            <a:spLocks noGrp="1"/>
          </p:cNvSpPr>
          <p:nvPr>
            <p:ph type="sldNum" sz="quarter" idx="12"/>
          </p:nvPr>
        </p:nvSpPr>
        <p:spPr/>
        <p:txBody>
          <a:bodyPr/>
          <a:lstStyle/>
          <a:p>
            <a:fld id="{69B147B7-A3F7-4B10-A88D-D2612CF99AA7}" type="slidenum">
              <a:rPr lang="en-IN" smtClean="0"/>
              <a:t>‹#›</a:t>
            </a:fld>
            <a:endParaRPr lang="en-IN"/>
          </a:p>
        </p:txBody>
      </p:sp>
    </p:spTree>
    <p:extLst>
      <p:ext uri="{BB962C8B-B14F-4D97-AF65-F5344CB8AC3E}">
        <p14:creationId xmlns:p14="http://schemas.microsoft.com/office/powerpoint/2010/main" val="3461032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0452-147D-CDAB-86FD-1F594046CE13}"/>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BE07DE8C-3304-3548-5707-5D4CD9C3E90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0BEC526B-C2F3-9B18-9D21-7B884E82DC56}"/>
              </a:ext>
            </a:extLst>
          </p:cNvPr>
          <p:cNvSpPr>
            <a:spLocks noGrp="1"/>
          </p:cNvSpPr>
          <p:nvPr>
            <p:ph type="dt" sz="half" idx="10"/>
          </p:nvPr>
        </p:nvSpPr>
        <p:spPr/>
        <p:txBody>
          <a:bodyPr/>
          <a:lstStyle/>
          <a:p>
            <a:fld id="{2468CB49-EB30-4BBB-B0DC-6AA451DD6077}" type="datetimeFigureOut">
              <a:rPr lang="en-IN" smtClean="0"/>
              <a:t>29-12-2025</a:t>
            </a:fld>
            <a:endParaRPr lang="en-IN"/>
          </a:p>
        </p:txBody>
      </p:sp>
      <p:sp>
        <p:nvSpPr>
          <p:cNvPr id="5" name="Footer Placeholder 4">
            <a:extLst>
              <a:ext uri="{FF2B5EF4-FFF2-40B4-BE49-F238E27FC236}">
                <a16:creationId xmlns:a16="http://schemas.microsoft.com/office/drawing/2014/main" id="{A27F7547-9B33-71CE-4C48-17CA478551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6A9B0A-2CB4-D5C9-FA94-BD5E7DCA0C8C}"/>
              </a:ext>
            </a:extLst>
          </p:cNvPr>
          <p:cNvSpPr>
            <a:spLocks noGrp="1"/>
          </p:cNvSpPr>
          <p:nvPr>
            <p:ph type="sldNum" sz="quarter" idx="12"/>
          </p:nvPr>
        </p:nvSpPr>
        <p:spPr/>
        <p:txBody>
          <a:bodyPr/>
          <a:lstStyle/>
          <a:p>
            <a:fld id="{69B147B7-A3F7-4B10-A88D-D2612CF99AA7}" type="slidenum">
              <a:rPr lang="en-IN" smtClean="0"/>
              <a:t>‹#›</a:t>
            </a:fld>
            <a:endParaRPr lang="en-IN"/>
          </a:p>
        </p:txBody>
      </p:sp>
    </p:spTree>
    <p:extLst>
      <p:ext uri="{BB962C8B-B14F-4D97-AF65-F5344CB8AC3E}">
        <p14:creationId xmlns:p14="http://schemas.microsoft.com/office/powerpoint/2010/main" val="1671484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3A8F-B49A-9C5A-30E2-E008D3611E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E4AFB1C0-EC3F-5319-181A-8BDB663AC3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4F5A1DE-F31D-6899-2AA3-95CFD1646A31}"/>
              </a:ext>
            </a:extLst>
          </p:cNvPr>
          <p:cNvSpPr>
            <a:spLocks noGrp="1"/>
          </p:cNvSpPr>
          <p:nvPr>
            <p:ph type="dt" sz="half" idx="10"/>
          </p:nvPr>
        </p:nvSpPr>
        <p:spPr/>
        <p:txBody>
          <a:bodyPr/>
          <a:lstStyle/>
          <a:p>
            <a:fld id="{2468CB49-EB30-4BBB-B0DC-6AA451DD6077}" type="datetimeFigureOut">
              <a:rPr lang="en-IN" smtClean="0"/>
              <a:t>29-12-2025</a:t>
            </a:fld>
            <a:endParaRPr lang="en-IN"/>
          </a:p>
        </p:txBody>
      </p:sp>
      <p:sp>
        <p:nvSpPr>
          <p:cNvPr id="5" name="Footer Placeholder 4">
            <a:extLst>
              <a:ext uri="{FF2B5EF4-FFF2-40B4-BE49-F238E27FC236}">
                <a16:creationId xmlns:a16="http://schemas.microsoft.com/office/drawing/2014/main" id="{CEF68712-0893-9DFE-E928-E9E25A335E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F4C4BA-22C7-DA20-BD5A-FCD1500873FC}"/>
              </a:ext>
            </a:extLst>
          </p:cNvPr>
          <p:cNvSpPr>
            <a:spLocks noGrp="1"/>
          </p:cNvSpPr>
          <p:nvPr>
            <p:ph type="sldNum" sz="quarter" idx="12"/>
          </p:nvPr>
        </p:nvSpPr>
        <p:spPr/>
        <p:txBody>
          <a:bodyPr/>
          <a:lstStyle/>
          <a:p>
            <a:fld id="{69B147B7-A3F7-4B10-A88D-D2612CF99AA7}" type="slidenum">
              <a:rPr lang="en-IN" smtClean="0"/>
              <a:t>‹#›</a:t>
            </a:fld>
            <a:endParaRPr lang="en-IN"/>
          </a:p>
        </p:txBody>
      </p:sp>
    </p:spTree>
    <p:extLst>
      <p:ext uri="{BB962C8B-B14F-4D97-AF65-F5344CB8AC3E}">
        <p14:creationId xmlns:p14="http://schemas.microsoft.com/office/powerpoint/2010/main" val="1663431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7BAC-2DDE-AF79-89E4-B08FE0F28130}"/>
              </a:ext>
            </a:extLst>
          </p:cNvPr>
          <p:cNvSpPr>
            <a:spLocks noGrp="1"/>
          </p:cNvSpPr>
          <p:nvPr>
            <p:ph type="title"/>
          </p:nvPr>
        </p:nvSpPr>
        <p:spPr/>
        <p:txBody>
          <a:bodyPr/>
          <a:lstStyle/>
          <a:p>
            <a:r>
              <a:rPr lang="en-GB"/>
              <a:t>Click to edit Master title style</a:t>
            </a:r>
            <a:endParaRPr lang="en-IN"/>
          </a:p>
        </p:txBody>
      </p:sp>
      <p:sp>
        <p:nvSpPr>
          <p:cNvPr id="3" name="Content Placeholder 2">
            <a:extLst>
              <a:ext uri="{FF2B5EF4-FFF2-40B4-BE49-F238E27FC236}">
                <a16:creationId xmlns:a16="http://schemas.microsoft.com/office/drawing/2014/main" id="{55500042-0F58-929D-E923-6B5D2B1DD6A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Content Placeholder 3">
            <a:extLst>
              <a:ext uri="{FF2B5EF4-FFF2-40B4-BE49-F238E27FC236}">
                <a16:creationId xmlns:a16="http://schemas.microsoft.com/office/drawing/2014/main" id="{EC5FA8C5-D808-C320-70AB-C3DD295B334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Date Placeholder 4">
            <a:extLst>
              <a:ext uri="{FF2B5EF4-FFF2-40B4-BE49-F238E27FC236}">
                <a16:creationId xmlns:a16="http://schemas.microsoft.com/office/drawing/2014/main" id="{AE098553-BAE9-9725-D71C-76A78C81559A}"/>
              </a:ext>
            </a:extLst>
          </p:cNvPr>
          <p:cNvSpPr>
            <a:spLocks noGrp="1"/>
          </p:cNvSpPr>
          <p:nvPr>
            <p:ph type="dt" sz="half" idx="10"/>
          </p:nvPr>
        </p:nvSpPr>
        <p:spPr/>
        <p:txBody>
          <a:bodyPr/>
          <a:lstStyle/>
          <a:p>
            <a:fld id="{2468CB49-EB30-4BBB-B0DC-6AA451DD6077}" type="datetimeFigureOut">
              <a:rPr lang="en-IN" smtClean="0"/>
              <a:t>29-12-2025</a:t>
            </a:fld>
            <a:endParaRPr lang="en-IN"/>
          </a:p>
        </p:txBody>
      </p:sp>
      <p:sp>
        <p:nvSpPr>
          <p:cNvPr id="6" name="Footer Placeholder 5">
            <a:extLst>
              <a:ext uri="{FF2B5EF4-FFF2-40B4-BE49-F238E27FC236}">
                <a16:creationId xmlns:a16="http://schemas.microsoft.com/office/drawing/2014/main" id="{11D7FDF3-FFAD-7E2B-7F61-44229038A8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CD8B0E-9CF8-839C-5263-3950B29444D0}"/>
              </a:ext>
            </a:extLst>
          </p:cNvPr>
          <p:cNvSpPr>
            <a:spLocks noGrp="1"/>
          </p:cNvSpPr>
          <p:nvPr>
            <p:ph type="sldNum" sz="quarter" idx="12"/>
          </p:nvPr>
        </p:nvSpPr>
        <p:spPr/>
        <p:txBody>
          <a:bodyPr/>
          <a:lstStyle/>
          <a:p>
            <a:fld id="{69B147B7-A3F7-4B10-A88D-D2612CF99AA7}" type="slidenum">
              <a:rPr lang="en-IN" smtClean="0"/>
              <a:t>‹#›</a:t>
            </a:fld>
            <a:endParaRPr lang="en-IN"/>
          </a:p>
        </p:txBody>
      </p:sp>
    </p:spTree>
    <p:extLst>
      <p:ext uri="{BB962C8B-B14F-4D97-AF65-F5344CB8AC3E}">
        <p14:creationId xmlns:p14="http://schemas.microsoft.com/office/powerpoint/2010/main" val="269737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7DF1F-CC34-6250-0FF7-AAE54EE46D85}"/>
              </a:ext>
            </a:extLst>
          </p:cNvPr>
          <p:cNvSpPr>
            <a:spLocks noGrp="1"/>
          </p:cNvSpPr>
          <p:nvPr>
            <p:ph type="title"/>
          </p:nvPr>
        </p:nvSpPr>
        <p:spPr>
          <a:xfrm>
            <a:off x="839788" y="365125"/>
            <a:ext cx="10515600" cy="1325563"/>
          </a:xfrm>
        </p:spPr>
        <p:txBody>
          <a:bodyPr/>
          <a:lstStyle/>
          <a:p>
            <a:r>
              <a:rPr lang="en-GB"/>
              <a:t>Click to edit Master title style</a:t>
            </a:r>
            <a:endParaRPr lang="en-IN"/>
          </a:p>
        </p:txBody>
      </p:sp>
      <p:sp>
        <p:nvSpPr>
          <p:cNvPr id="3" name="Text Placeholder 2">
            <a:extLst>
              <a:ext uri="{FF2B5EF4-FFF2-40B4-BE49-F238E27FC236}">
                <a16:creationId xmlns:a16="http://schemas.microsoft.com/office/drawing/2014/main" id="{096FCB99-17C2-965B-9632-39E16FC31F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7EDFBBD-2ADB-9746-B8AA-58BD64BEEF9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5" name="Text Placeholder 4">
            <a:extLst>
              <a:ext uri="{FF2B5EF4-FFF2-40B4-BE49-F238E27FC236}">
                <a16:creationId xmlns:a16="http://schemas.microsoft.com/office/drawing/2014/main" id="{776A143B-31D4-AF34-2913-3CF762B235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F9A203B-3540-0A0C-8598-E8264578317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7" name="Date Placeholder 6">
            <a:extLst>
              <a:ext uri="{FF2B5EF4-FFF2-40B4-BE49-F238E27FC236}">
                <a16:creationId xmlns:a16="http://schemas.microsoft.com/office/drawing/2014/main" id="{E3632869-825C-CA25-1DAA-FBA87308C3A6}"/>
              </a:ext>
            </a:extLst>
          </p:cNvPr>
          <p:cNvSpPr>
            <a:spLocks noGrp="1"/>
          </p:cNvSpPr>
          <p:nvPr>
            <p:ph type="dt" sz="half" idx="10"/>
          </p:nvPr>
        </p:nvSpPr>
        <p:spPr/>
        <p:txBody>
          <a:bodyPr/>
          <a:lstStyle/>
          <a:p>
            <a:fld id="{2468CB49-EB30-4BBB-B0DC-6AA451DD6077}" type="datetimeFigureOut">
              <a:rPr lang="en-IN" smtClean="0"/>
              <a:t>29-12-2025</a:t>
            </a:fld>
            <a:endParaRPr lang="en-IN"/>
          </a:p>
        </p:txBody>
      </p:sp>
      <p:sp>
        <p:nvSpPr>
          <p:cNvPr id="8" name="Footer Placeholder 7">
            <a:extLst>
              <a:ext uri="{FF2B5EF4-FFF2-40B4-BE49-F238E27FC236}">
                <a16:creationId xmlns:a16="http://schemas.microsoft.com/office/drawing/2014/main" id="{363F24E0-0074-3EDF-D03F-F697253546A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8F00B68-BE5C-BC0F-32A3-428CD57305C3}"/>
              </a:ext>
            </a:extLst>
          </p:cNvPr>
          <p:cNvSpPr>
            <a:spLocks noGrp="1"/>
          </p:cNvSpPr>
          <p:nvPr>
            <p:ph type="sldNum" sz="quarter" idx="12"/>
          </p:nvPr>
        </p:nvSpPr>
        <p:spPr/>
        <p:txBody>
          <a:bodyPr/>
          <a:lstStyle/>
          <a:p>
            <a:fld id="{69B147B7-A3F7-4B10-A88D-D2612CF99AA7}" type="slidenum">
              <a:rPr lang="en-IN" smtClean="0"/>
              <a:t>‹#›</a:t>
            </a:fld>
            <a:endParaRPr lang="en-IN"/>
          </a:p>
        </p:txBody>
      </p:sp>
    </p:spTree>
    <p:extLst>
      <p:ext uri="{BB962C8B-B14F-4D97-AF65-F5344CB8AC3E}">
        <p14:creationId xmlns:p14="http://schemas.microsoft.com/office/powerpoint/2010/main" val="310884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C75AF-6303-E691-CFED-5016F7476AAB}"/>
              </a:ext>
            </a:extLst>
          </p:cNvPr>
          <p:cNvSpPr>
            <a:spLocks noGrp="1"/>
          </p:cNvSpPr>
          <p:nvPr>
            <p:ph type="title"/>
          </p:nvPr>
        </p:nvSpPr>
        <p:spPr/>
        <p:txBody>
          <a:bodyPr/>
          <a:lstStyle/>
          <a:p>
            <a:r>
              <a:rPr lang="en-GB"/>
              <a:t>Click to edit Master title style</a:t>
            </a:r>
            <a:endParaRPr lang="en-IN"/>
          </a:p>
        </p:txBody>
      </p:sp>
      <p:sp>
        <p:nvSpPr>
          <p:cNvPr id="3" name="Date Placeholder 2">
            <a:extLst>
              <a:ext uri="{FF2B5EF4-FFF2-40B4-BE49-F238E27FC236}">
                <a16:creationId xmlns:a16="http://schemas.microsoft.com/office/drawing/2014/main" id="{E855EFB3-829D-5D00-AF33-D25CA1A246BD}"/>
              </a:ext>
            </a:extLst>
          </p:cNvPr>
          <p:cNvSpPr>
            <a:spLocks noGrp="1"/>
          </p:cNvSpPr>
          <p:nvPr>
            <p:ph type="dt" sz="half" idx="10"/>
          </p:nvPr>
        </p:nvSpPr>
        <p:spPr/>
        <p:txBody>
          <a:bodyPr/>
          <a:lstStyle/>
          <a:p>
            <a:fld id="{2468CB49-EB30-4BBB-B0DC-6AA451DD6077}" type="datetimeFigureOut">
              <a:rPr lang="en-IN" smtClean="0"/>
              <a:t>29-12-2025</a:t>
            </a:fld>
            <a:endParaRPr lang="en-IN"/>
          </a:p>
        </p:txBody>
      </p:sp>
      <p:sp>
        <p:nvSpPr>
          <p:cNvPr id="4" name="Footer Placeholder 3">
            <a:extLst>
              <a:ext uri="{FF2B5EF4-FFF2-40B4-BE49-F238E27FC236}">
                <a16:creationId xmlns:a16="http://schemas.microsoft.com/office/drawing/2014/main" id="{6D135BF9-4190-FF3D-1A50-FEA30BDE756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EE42A2-4167-6B7F-929A-76E12BBC186B}"/>
              </a:ext>
            </a:extLst>
          </p:cNvPr>
          <p:cNvSpPr>
            <a:spLocks noGrp="1"/>
          </p:cNvSpPr>
          <p:nvPr>
            <p:ph type="sldNum" sz="quarter" idx="12"/>
          </p:nvPr>
        </p:nvSpPr>
        <p:spPr/>
        <p:txBody>
          <a:bodyPr/>
          <a:lstStyle/>
          <a:p>
            <a:fld id="{69B147B7-A3F7-4B10-A88D-D2612CF99AA7}" type="slidenum">
              <a:rPr lang="en-IN" smtClean="0"/>
              <a:t>‹#›</a:t>
            </a:fld>
            <a:endParaRPr lang="en-IN"/>
          </a:p>
        </p:txBody>
      </p:sp>
    </p:spTree>
    <p:extLst>
      <p:ext uri="{BB962C8B-B14F-4D97-AF65-F5344CB8AC3E}">
        <p14:creationId xmlns:p14="http://schemas.microsoft.com/office/powerpoint/2010/main" val="3938809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F66F87-A5E2-2011-DD8C-4435E023D660}"/>
              </a:ext>
            </a:extLst>
          </p:cNvPr>
          <p:cNvSpPr>
            <a:spLocks noGrp="1"/>
          </p:cNvSpPr>
          <p:nvPr>
            <p:ph type="dt" sz="half" idx="10"/>
          </p:nvPr>
        </p:nvSpPr>
        <p:spPr/>
        <p:txBody>
          <a:bodyPr/>
          <a:lstStyle/>
          <a:p>
            <a:fld id="{2468CB49-EB30-4BBB-B0DC-6AA451DD6077}" type="datetimeFigureOut">
              <a:rPr lang="en-IN" smtClean="0"/>
              <a:t>29-12-2025</a:t>
            </a:fld>
            <a:endParaRPr lang="en-IN"/>
          </a:p>
        </p:txBody>
      </p:sp>
      <p:sp>
        <p:nvSpPr>
          <p:cNvPr id="3" name="Footer Placeholder 2">
            <a:extLst>
              <a:ext uri="{FF2B5EF4-FFF2-40B4-BE49-F238E27FC236}">
                <a16:creationId xmlns:a16="http://schemas.microsoft.com/office/drawing/2014/main" id="{832BDF94-ECB8-B700-EF65-BF7E73D3E2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70472FD-D83B-4920-6B71-199493082499}"/>
              </a:ext>
            </a:extLst>
          </p:cNvPr>
          <p:cNvSpPr>
            <a:spLocks noGrp="1"/>
          </p:cNvSpPr>
          <p:nvPr>
            <p:ph type="sldNum" sz="quarter" idx="12"/>
          </p:nvPr>
        </p:nvSpPr>
        <p:spPr/>
        <p:txBody>
          <a:bodyPr/>
          <a:lstStyle/>
          <a:p>
            <a:fld id="{69B147B7-A3F7-4B10-A88D-D2612CF99AA7}" type="slidenum">
              <a:rPr lang="en-IN" smtClean="0"/>
              <a:t>‹#›</a:t>
            </a:fld>
            <a:endParaRPr lang="en-IN"/>
          </a:p>
        </p:txBody>
      </p:sp>
    </p:spTree>
    <p:extLst>
      <p:ext uri="{BB962C8B-B14F-4D97-AF65-F5344CB8AC3E}">
        <p14:creationId xmlns:p14="http://schemas.microsoft.com/office/powerpoint/2010/main" val="3197743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3417-4A14-28C4-6D61-63F59F3B63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Content Placeholder 2">
            <a:extLst>
              <a:ext uri="{FF2B5EF4-FFF2-40B4-BE49-F238E27FC236}">
                <a16:creationId xmlns:a16="http://schemas.microsoft.com/office/drawing/2014/main" id="{792CCB5C-F12F-400B-260B-2E7421C691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Text Placeholder 3">
            <a:extLst>
              <a:ext uri="{FF2B5EF4-FFF2-40B4-BE49-F238E27FC236}">
                <a16:creationId xmlns:a16="http://schemas.microsoft.com/office/drawing/2014/main" id="{7356C3E1-0E53-8901-834D-F016FA3363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0E73B15-860C-8C6D-F9A7-7B59068C7F4B}"/>
              </a:ext>
            </a:extLst>
          </p:cNvPr>
          <p:cNvSpPr>
            <a:spLocks noGrp="1"/>
          </p:cNvSpPr>
          <p:nvPr>
            <p:ph type="dt" sz="half" idx="10"/>
          </p:nvPr>
        </p:nvSpPr>
        <p:spPr/>
        <p:txBody>
          <a:bodyPr/>
          <a:lstStyle/>
          <a:p>
            <a:fld id="{2468CB49-EB30-4BBB-B0DC-6AA451DD6077}" type="datetimeFigureOut">
              <a:rPr lang="en-IN" smtClean="0"/>
              <a:t>29-12-2025</a:t>
            </a:fld>
            <a:endParaRPr lang="en-IN"/>
          </a:p>
        </p:txBody>
      </p:sp>
      <p:sp>
        <p:nvSpPr>
          <p:cNvPr id="6" name="Footer Placeholder 5">
            <a:extLst>
              <a:ext uri="{FF2B5EF4-FFF2-40B4-BE49-F238E27FC236}">
                <a16:creationId xmlns:a16="http://schemas.microsoft.com/office/drawing/2014/main" id="{969ABD5A-95E0-E293-FCBE-F240136790C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4D5EA5-B5B3-F8D7-E0C4-621507599702}"/>
              </a:ext>
            </a:extLst>
          </p:cNvPr>
          <p:cNvSpPr>
            <a:spLocks noGrp="1"/>
          </p:cNvSpPr>
          <p:nvPr>
            <p:ph type="sldNum" sz="quarter" idx="12"/>
          </p:nvPr>
        </p:nvSpPr>
        <p:spPr/>
        <p:txBody>
          <a:bodyPr/>
          <a:lstStyle/>
          <a:p>
            <a:fld id="{69B147B7-A3F7-4B10-A88D-D2612CF99AA7}" type="slidenum">
              <a:rPr lang="en-IN" smtClean="0"/>
              <a:t>‹#›</a:t>
            </a:fld>
            <a:endParaRPr lang="en-IN"/>
          </a:p>
        </p:txBody>
      </p:sp>
    </p:spTree>
    <p:extLst>
      <p:ext uri="{BB962C8B-B14F-4D97-AF65-F5344CB8AC3E}">
        <p14:creationId xmlns:p14="http://schemas.microsoft.com/office/powerpoint/2010/main" val="2521987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1D1F-73D8-F3A7-098A-5B03CD7976F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N"/>
          </a:p>
        </p:txBody>
      </p:sp>
      <p:sp>
        <p:nvSpPr>
          <p:cNvPr id="3" name="Picture Placeholder 2">
            <a:extLst>
              <a:ext uri="{FF2B5EF4-FFF2-40B4-BE49-F238E27FC236}">
                <a16:creationId xmlns:a16="http://schemas.microsoft.com/office/drawing/2014/main" id="{0F54BCCC-D92E-0337-38A8-542F0595B0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34A519A-4187-8239-CBFB-BC43BF10A3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8C9EF7B-5011-0DF8-BE1B-B6A46644E11F}"/>
              </a:ext>
            </a:extLst>
          </p:cNvPr>
          <p:cNvSpPr>
            <a:spLocks noGrp="1"/>
          </p:cNvSpPr>
          <p:nvPr>
            <p:ph type="dt" sz="half" idx="10"/>
          </p:nvPr>
        </p:nvSpPr>
        <p:spPr/>
        <p:txBody>
          <a:bodyPr/>
          <a:lstStyle/>
          <a:p>
            <a:fld id="{2468CB49-EB30-4BBB-B0DC-6AA451DD6077}" type="datetimeFigureOut">
              <a:rPr lang="en-IN" smtClean="0"/>
              <a:t>29-12-2025</a:t>
            </a:fld>
            <a:endParaRPr lang="en-IN"/>
          </a:p>
        </p:txBody>
      </p:sp>
      <p:sp>
        <p:nvSpPr>
          <p:cNvPr id="6" name="Footer Placeholder 5">
            <a:extLst>
              <a:ext uri="{FF2B5EF4-FFF2-40B4-BE49-F238E27FC236}">
                <a16:creationId xmlns:a16="http://schemas.microsoft.com/office/drawing/2014/main" id="{24E8D3B0-5BA5-83B1-8359-FF8DEE6910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CFB368-6DD7-330F-65A9-E09FF3B74CDE}"/>
              </a:ext>
            </a:extLst>
          </p:cNvPr>
          <p:cNvSpPr>
            <a:spLocks noGrp="1"/>
          </p:cNvSpPr>
          <p:nvPr>
            <p:ph type="sldNum" sz="quarter" idx="12"/>
          </p:nvPr>
        </p:nvSpPr>
        <p:spPr/>
        <p:txBody>
          <a:bodyPr/>
          <a:lstStyle/>
          <a:p>
            <a:fld id="{69B147B7-A3F7-4B10-A88D-D2612CF99AA7}" type="slidenum">
              <a:rPr lang="en-IN" smtClean="0"/>
              <a:t>‹#›</a:t>
            </a:fld>
            <a:endParaRPr lang="en-IN"/>
          </a:p>
        </p:txBody>
      </p:sp>
    </p:spTree>
    <p:extLst>
      <p:ext uri="{BB962C8B-B14F-4D97-AF65-F5344CB8AC3E}">
        <p14:creationId xmlns:p14="http://schemas.microsoft.com/office/powerpoint/2010/main" val="364930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A372E8-46FF-85B1-C427-59D4023003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N"/>
          </a:p>
        </p:txBody>
      </p:sp>
      <p:sp>
        <p:nvSpPr>
          <p:cNvPr id="3" name="Text Placeholder 2">
            <a:extLst>
              <a:ext uri="{FF2B5EF4-FFF2-40B4-BE49-F238E27FC236}">
                <a16:creationId xmlns:a16="http://schemas.microsoft.com/office/drawing/2014/main" id="{5D94D57E-7AC7-09AB-8DE1-C793176829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N"/>
          </a:p>
        </p:txBody>
      </p:sp>
      <p:sp>
        <p:nvSpPr>
          <p:cNvPr id="4" name="Date Placeholder 3">
            <a:extLst>
              <a:ext uri="{FF2B5EF4-FFF2-40B4-BE49-F238E27FC236}">
                <a16:creationId xmlns:a16="http://schemas.microsoft.com/office/drawing/2014/main" id="{AE6E03E6-9B94-1967-545B-FAF95DEBBD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68CB49-EB30-4BBB-B0DC-6AA451DD6077}" type="datetimeFigureOut">
              <a:rPr lang="en-IN" smtClean="0"/>
              <a:t>29-12-2025</a:t>
            </a:fld>
            <a:endParaRPr lang="en-IN"/>
          </a:p>
        </p:txBody>
      </p:sp>
      <p:sp>
        <p:nvSpPr>
          <p:cNvPr id="5" name="Footer Placeholder 4">
            <a:extLst>
              <a:ext uri="{FF2B5EF4-FFF2-40B4-BE49-F238E27FC236}">
                <a16:creationId xmlns:a16="http://schemas.microsoft.com/office/drawing/2014/main" id="{00C79F10-AD18-EF61-6AAA-35745259DC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CC2F106-AD9A-9F29-CF13-C1F7A678B5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B147B7-A3F7-4B10-A88D-D2612CF99AA7}" type="slidenum">
              <a:rPr lang="en-IN" smtClean="0"/>
              <a:t>‹#›</a:t>
            </a:fld>
            <a:endParaRPr lang="en-IN"/>
          </a:p>
        </p:txBody>
      </p:sp>
    </p:spTree>
    <p:extLst>
      <p:ext uri="{BB962C8B-B14F-4D97-AF65-F5344CB8AC3E}">
        <p14:creationId xmlns:p14="http://schemas.microsoft.com/office/powerpoint/2010/main" val="890413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9.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16.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themeOverride" Target="../theme/themeOverr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hemeOverride" Target="../theme/themeOverride25.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hemeOverride" Target="../theme/themeOverride26.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hemeOverride" Target="../theme/themeOverride29.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hemeOverride" Target="../theme/themeOverr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hemeOverride" Target="../theme/themeOverride3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hemeOverride" Target="../theme/themeOverride32.xml"/><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hemeOverride" Target="../theme/themeOverride33.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hemeOverride" Target="../theme/themeOverride3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themeOverride" Target="../theme/themeOverr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hemeOverride" Target="../theme/themeOverride3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6.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26A099-84D5-8142-9A3C-DC16AB5CE2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6425"/>
            <a:ext cx="5829300" cy="3886200"/>
          </a:xfrm>
          <a:prstGeom prst="rect">
            <a:avLst/>
          </a:prstGeom>
        </p:spPr>
      </p:pic>
      <p:pic>
        <p:nvPicPr>
          <p:cNvPr id="7" name="Picture 6">
            <a:extLst>
              <a:ext uri="{FF2B5EF4-FFF2-40B4-BE49-F238E27FC236}">
                <a16:creationId xmlns:a16="http://schemas.microsoft.com/office/drawing/2014/main" id="{B9459D7B-63FD-1BEE-88BB-72A1431A7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66675"/>
            <a:ext cx="1809750" cy="1809750"/>
          </a:xfrm>
          <a:prstGeom prst="rect">
            <a:avLst/>
          </a:prstGeom>
        </p:spPr>
      </p:pic>
      <p:sp>
        <p:nvSpPr>
          <p:cNvPr id="8" name="TextBox 7">
            <a:extLst>
              <a:ext uri="{FF2B5EF4-FFF2-40B4-BE49-F238E27FC236}">
                <a16:creationId xmlns:a16="http://schemas.microsoft.com/office/drawing/2014/main" id="{15A2D148-2DA7-349F-C170-37CEE144DE41}"/>
              </a:ext>
            </a:extLst>
          </p:cNvPr>
          <p:cNvSpPr txBox="1"/>
          <p:nvPr/>
        </p:nvSpPr>
        <p:spPr>
          <a:xfrm>
            <a:off x="2076449" y="709940"/>
            <a:ext cx="9748104" cy="584775"/>
          </a:xfrm>
          <a:prstGeom prst="rect">
            <a:avLst/>
          </a:prstGeom>
          <a:noFill/>
        </p:spPr>
        <p:txBody>
          <a:bodyPr wrap="square" rtlCol="0">
            <a:spAutoFit/>
          </a:bodyPr>
          <a:lstStyle/>
          <a:p>
            <a:pPr algn="ctr"/>
            <a:r>
              <a:rPr lang="en-IN" sz="3200" b="1">
                <a:solidFill>
                  <a:srgbClr val="094780"/>
                </a:solidFill>
              </a:rPr>
              <a:t>GOODCABS Transportation &amp; Mobility System</a:t>
            </a:r>
          </a:p>
        </p:txBody>
      </p:sp>
      <p:sp>
        <p:nvSpPr>
          <p:cNvPr id="9" name="TextBox 8">
            <a:extLst>
              <a:ext uri="{FF2B5EF4-FFF2-40B4-BE49-F238E27FC236}">
                <a16:creationId xmlns:a16="http://schemas.microsoft.com/office/drawing/2014/main" id="{CFE6ADF8-4576-15C7-4920-4D529D513EAF}"/>
              </a:ext>
            </a:extLst>
          </p:cNvPr>
          <p:cNvSpPr txBox="1"/>
          <p:nvPr/>
        </p:nvSpPr>
        <p:spPr>
          <a:xfrm>
            <a:off x="442878" y="6148060"/>
            <a:ext cx="2873603" cy="369332"/>
          </a:xfrm>
          <a:prstGeom prst="rect">
            <a:avLst/>
          </a:prstGeom>
          <a:noFill/>
        </p:spPr>
        <p:txBody>
          <a:bodyPr wrap="square" rtlCol="0">
            <a:spAutoFit/>
          </a:bodyPr>
          <a:lstStyle/>
          <a:p>
            <a:r>
              <a:rPr lang="en-IN" b="1">
                <a:solidFill>
                  <a:srgbClr val="094780"/>
                </a:solidFill>
              </a:rPr>
              <a:t>Presented by Parth Patoliya</a:t>
            </a:r>
          </a:p>
        </p:txBody>
      </p:sp>
      <p:sp>
        <p:nvSpPr>
          <p:cNvPr id="11" name="TextBox 10">
            <a:extLst>
              <a:ext uri="{FF2B5EF4-FFF2-40B4-BE49-F238E27FC236}">
                <a16:creationId xmlns:a16="http://schemas.microsoft.com/office/drawing/2014/main" id="{386E370B-7C7B-5C0E-5C7E-928B032D4BFE}"/>
              </a:ext>
            </a:extLst>
          </p:cNvPr>
          <p:cNvSpPr txBox="1"/>
          <p:nvPr/>
        </p:nvSpPr>
        <p:spPr>
          <a:xfrm>
            <a:off x="5697130" y="3334710"/>
            <a:ext cx="6127423" cy="1323439"/>
          </a:xfrm>
          <a:prstGeom prst="rect">
            <a:avLst/>
          </a:prstGeom>
          <a:noFill/>
        </p:spPr>
        <p:txBody>
          <a:bodyPr wrap="square" rtlCol="0">
            <a:spAutoFit/>
          </a:bodyPr>
          <a:lstStyle/>
          <a:p>
            <a:pPr algn="just"/>
            <a:r>
              <a:rPr lang="en-US" sz="2000" b="1">
                <a:solidFill>
                  <a:srgbClr val="094780"/>
                </a:solidFill>
              </a:rPr>
              <a:t>Performance evaluation of Goodcabs operations across ten Indian tier-2 cities, focusing on growth, passenger loyalty, and service excellence to achieve 2024 strategic target</a:t>
            </a:r>
            <a:endParaRPr lang="en-IN" sz="2000" b="1">
              <a:solidFill>
                <a:srgbClr val="094780"/>
              </a:solidFill>
            </a:endParaRPr>
          </a:p>
        </p:txBody>
      </p:sp>
    </p:spTree>
    <p:extLst>
      <p:ext uri="{BB962C8B-B14F-4D97-AF65-F5344CB8AC3E}">
        <p14:creationId xmlns:p14="http://schemas.microsoft.com/office/powerpoint/2010/main" val="820156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D39E65FF-B48F-3BF5-B564-B9750276EB51}"/>
              </a:ext>
            </a:extLst>
          </p:cNvPr>
          <p:cNvSpPr/>
          <p:nvPr/>
        </p:nvSpPr>
        <p:spPr>
          <a:xfrm>
            <a:off x="0" y="11654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PA -3</a:t>
            </a:r>
          </a:p>
        </p:txBody>
      </p:sp>
      <p:sp>
        <p:nvSpPr>
          <p:cNvPr id="3" name="TextBox 2">
            <a:extLst>
              <a:ext uri="{FF2B5EF4-FFF2-40B4-BE49-F238E27FC236}">
                <a16:creationId xmlns:a16="http://schemas.microsoft.com/office/drawing/2014/main" id="{45158022-1CB2-FCF5-EBDF-6E044CB9179C}"/>
              </a:ext>
            </a:extLst>
          </p:cNvPr>
          <p:cNvSpPr txBox="1"/>
          <p:nvPr/>
        </p:nvSpPr>
        <p:spPr>
          <a:xfrm>
            <a:off x="833120" y="174190"/>
            <a:ext cx="11006946" cy="646331"/>
          </a:xfrm>
          <a:prstGeom prst="rect">
            <a:avLst/>
          </a:prstGeom>
          <a:noFill/>
        </p:spPr>
        <p:txBody>
          <a:bodyPr wrap="square" rtlCol="0">
            <a:spAutoFit/>
          </a:bodyPr>
          <a:lstStyle/>
          <a:p>
            <a:r>
              <a:rPr lang="en-US" b="1">
                <a:solidFill>
                  <a:srgbClr val="094780"/>
                </a:solidFill>
              </a:rPr>
              <a:t>Calculate the average passenger and driver ratings for each city, segmented by passenger type (new vs. repeat). Identify cities with the highest and lowest average ratings.</a:t>
            </a:r>
            <a:endParaRPr lang="en-IN" b="1">
              <a:solidFill>
                <a:srgbClr val="094780"/>
              </a:solidFill>
            </a:endParaRPr>
          </a:p>
        </p:txBody>
      </p:sp>
      <p:pic>
        <p:nvPicPr>
          <p:cNvPr id="5" name="Picture 4" descr="A graph of a number of drivers&#10;&#10;AI-generated content may be incorrect.">
            <a:extLst>
              <a:ext uri="{FF2B5EF4-FFF2-40B4-BE49-F238E27FC236}">
                <a16:creationId xmlns:a16="http://schemas.microsoft.com/office/drawing/2014/main" id="{956BEB06-4BAB-969F-FDFA-9DFB3EBF0E9B}"/>
              </a:ext>
            </a:extLst>
          </p:cNvPr>
          <p:cNvPicPr>
            <a:picLocks noChangeAspect="1"/>
          </p:cNvPicPr>
          <p:nvPr/>
        </p:nvPicPr>
        <p:blipFill>
          <a:blip r:embed="rId3"/>
          <a:stretch>
            <a:fillRect/>
          </a:stretch>
        </p:blipFill>
        <p:spPr>
          <a:xfrm>
            <a:off x="6156706" y="1784603"/>
            <a:ext cx="5563082" cy="2377646"/>
          </a:xfrm>
          <a:prstGeom prst="rect">
            <a:avLst/>
          </a:prstGeom>
        </p:spPr>
      </p:pic>
      <p:sp>
        <p:nvSpPr>
          <p:cNvPr id="6" name="TextBox 5">
            <a:extLst>
              <a:ext uri="{FF2B5EF4-FFF2-40B4-BE49-F238E27FC236}">
                <a16:creationId xmlns:a16="http://schemas.microsoft.com/office/drawing/2014/main" id="{27B7B2F4-9736-AB39-A6A9-78C4A1EC97D2}"/>
              </a:ext>
            </a:extLst>
          </p:cNvPr>
          <p:cNvSpPr txBox="1"/>
          <p:nvPr/>
        </p:nvSpPr>
        <p:spPr>
          <a:xfrm>
            <a:off x="6139518" y="1336823"/>
            <a:ext cx="5563082" cy="338554"/>
          </a:xfrm>
          <a:prstGeom prst="rect">
            <a:avLst/>
          </a:prstGeom>
          <a:noFill/>
        </p:spPr>
        <p:txBody>
          <a:bodyPr wrap="square" rtlCol="0">
            <a:spAutoFit/>
          </a:bodyPr>
          <a:lstStyle/>
          <a:p>
            <a:pPr algn="ctr"/>
            <a:r>
              <a:rPr lang="en-IN" sz="1600" b="1"/>
              <a:t>New</a:t>
            </a:r>
          </a:p>
        </p:txBody>
      </p:sp>
      <p:pic>
        <p:nvPicPr>
          <p:cNvPr id="10" name="Picture 9" descr="A graph of a number of drivers&#10;&#10;AI-generated content may be incorrect.">
            <a:extLst>
              <a:ext uri="{FF2B5EF4-FFF2-40B4-BE49-F238E27FC236}">
                <a16:creationId xmlns:a16="http://schemas.microsoft.com/office/drawing/2014/main" id="{2F091C11-86D4-928A-C8A0-09862C45102D}"/>
              </a:ext>
            </a:extLst>
          </p:cNvPr>
          <p:cNvPicPr>
            <a:picLocks noChangeAspect="1"/>
          </p:cNvPicPr>
          <p:nvPr/>
        </p:nvPicPr>
        <p:blipFill>
          <a:blip r:embed="rId4"/>
          <a:stretch>
            <a:fillRect/>
          </a:stretch>
        </p:blipFill>
        <p:spPr>
          <a:xfrm>
            <a:off x="484988" y="1757857"/>
            <a:ext cx="5654530" cy="2339543"/>
          </a:xfrm>
          <a:prstGeom prst="rect">
            <a:avLst/>
          </a:prstGeom>
        </p:spPr>
      </p:pic>
      <p:sp>
        <p:nvSpPr>
          <p:cNvPr id="12" name="TextBox 11">
            <a:extLst>
              <a:ext uri="{FF2B5EF4-FFF2-40B4-BE49-F238E27FC236}">
                <a16:creationId xmlns:a16="http://schemas.microsoft.com/office/drawing/2014/main" id="{8A5DEC96-FB80-1C4E-4F7E-9AE59D2DAE2C}"/>
              </a:ext>
            </a:extLst>
          </p:cNvPr>
          <p:cNvSpPr txBox="1"/>
          <p:nvPr/>
        </p:nvSpPr>
        <p:spPr>
          <a:xfrm>
            <a:off x="484988" y="1397132"/>
            <a:ext cx="5654530" cy="338554"/>
          </a:xfrm>
          <a:prstGeom prst="rect">
            <a:avLst/>
          </a:prstGeom>
          <a:noFill/>
        </p:spPr>
        <p:txBody>
          <a:bodyPr wrap="square" rtlCol="0">
            <a:spAutoFit/>
          </a:bodyPr>
          <a:lstStyle/>
          <a:p>
            <a:pPr algn="ctr"/>
            <a:r>
              <a:rPr lang="en-IN" sz="1600" b="1"/>
              <a:t>Repeated</a:t>
            </a:r>
          </a:p>
        </p:txBody>
      </p:sp>
      <p:sp>
        <p:nvSpPr>
          <p:cNvPr id="4" name="TextBox 3">
            <a:extLst>
              <a:ext uri="{FF2B5EF4-FFF2-40B4-BE49-F238E27FC236}">
                <a16:creationId xmlns:a16="http://schemas.microsoft.com/office/drawing/2014/main" id="{E9BB5172-6A6E-DB7C-CDA7-EFAAFA871716}"/>
              </a:ext>
            </a:extLst>
          </p:cNvPr>
          <p:cNvSpPr txBox="1"/>
          <p:nvPr/>
        </p:nvSpPr>
        <p:spPr>
          <a:xfrm>
            <a:off x="610813" y="4640808"/>
            <a:ext cx="11091787" cy="1295868"/>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b="1"/>
              <a:t>(</a:t>
            </a:r>
            <a:r>
              <a:rPr lang="en-IN" b="1">
                <a:solidFill>
                  <a:srgbClr val="094780"/>
                </a:solidFill>
              </a:rPr>
              <a:t>Jaipur, Kochi, Mysore, Visakhapatnam</a:t>
            </a:r>
            <a:r>
              <a:rPr lang="en-IN" b="1"/>
              <a:t>) </a:t>
            </a:r>
            <a:r>
              <a:rPr lang="en-IN"/>
              <a:t>shows high passenger &amp; Driver rating in terms of New vs Repeated customers</a:t>
            </a:r>
          </a:p>
          <a:p>
            <a:pPr marL="285750" indent="-285750">
              <a:lnSpc>
                <a:spcPct val="150000"/>
              </a:lnSpc>
              <a:buFont typeface="Wingdings" panose="05000000000000000000" pitchFamily="2" charset="2"/>
              <a:buChar char="v"/>
            </a:pPr>
            <a:r>
              <a:rPr lang="en-IN" b="1"/>
              <a:t>(</a:t>
            </a:r>
            <a:r>
              <a:rPr lang="en-IN" b="1">
                <a:solidFill>
                  <a:srgbClr val="094780"/>
                </a:solidFill>
              </a:rPr>
              <a:t>Lucknow, Surat, Vadodara</a:t>
            </a:r>
            <a:r>
              <a:rPr lang="en-IN" b="1"/>
              <a:t>) </a:t>
            </a:r>
            <a:r>
              <a:rPr lang="en-IN"/>
              <a:t>shows consistently low rating based on New vs Repeated customers</a:t>
            </a:r>
          </a:p>
        </p:txBody>
      </p:sp>
    </p:spTree>
    <p:extLst>
      <p:ext uri="{BB962C8B-B14F-4D97-AF65-F5344CB8AC3E}">
        <p14:creationId xmlns:p14="http://schemas.microsoft.com/office/powerpoint/2010/main" val="7489775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3E1CD133-7F53-8B80-9AB9-F34B9F956BF9}"/>
              </a:ext>
            </a:extLst>
          </p:cNvPr>
          <p:cNvSpPr/>
          <p:nvPr/>
        </p:nvSpPr>
        <p:spPr>
          <a:xfrm>
            <a:off x="0" y="11654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PA -4</a:t>
            </a:r>
          </a:p>
        </p:txBody>
      </p:sp>
      <p:sp>
        <p:nvSpPr>
          <p:cNvPr id="3" name="TextBox 2">
            <a:extLst>
              <a:ext uri="{FF2B5EF4-FFF2-40B4-BE49-F238E27FC236}">
                <a16:creationId xmlns:a16="http://schemas.microsoft.com/office/drawing/2014/main" id="{A9E1ACAE-FF37-BA3B-E105-EA8C9E641D0B}"/>
              </a:ext>
            </a:extLst>
          </p:cNvPr>
          <p:cNvSpPr txBox="1"/>
          <p:nvPr/>
        </p:nvSpPr>
        <p:spPr>
          <a:xfrm>
            <a:off x="833120" y="174190"/>
            <a:ext cx="10818410" cy="646331"/>
          </a:xfrm>
          <a:prstGeom prst="rect">
            <a:avLst/>
          </a:prstGeom>
          <a:noFill/>
        </p:spPr>
        <p:txBody>
          <a:bodyPr wrap="square" rtlCol="0">
            <a:spAutoFit/>
          </a:bodyPr>
          <a:lstStyle/>
          <a:p>
            <a:r>
              <a:rPr lang="en-US" b="1">
                <a:solidFill>
                  <a:srgbClr val="094780"/>
                </a:solidFill>
              </a:rPr>
              <a:t>For each city, identify the month with the highest total trips (peak demand) and the month with the lowest total trips (low demand).</a:t>
            </a:r>
            <a:endParaRPr lang="en-IN" b="1">
              <a:solidFill>
                <a:srgbClr val="094780"/>
              </a:solidFill>
            </a:endParaRPr>
          </a:p>
        </p:txBody>
      </p:sp>
      <p:pic>
        <p:nvPicPr>
          <p:cNvPr id="4" name="Picture 3">
            <a:extLst>
              <a:ext uri="{FF2B5EF4-FFF2-40B4-BE49-F238E27FC236}">
                <a16:creationId xmlns:a16="http://schemas.microsoft.com/office/drawing/2014/main" id="{60929A9C-FFE0-9F4A-65FC-E3DA2278BD8D}"/>
              </a:ext>
            </a:extLst>
          </p:cNvPr>
          <p:cNvPicPr>
            <a:picLocks noChangeAspect="1"/>
          </p:cNvPicPr>
          <p:nvPr/>
        </p:nvPicPr>
        <p:blipFill>
          <a:blip r:embed="rId3"/>
          <a:stretch>
            <a:fillRect/>
          </a:stretch>
        </p:blipFill>
        <p:spPr>
          <a:xfrm>
            <a:off x="7029253" y="1796603"/>
            <a:ext cx="4736249" cy="3264793"/>
          </a:xfrm>
          <a:prstGeom prst="rect">
            <a:avLst/>
          </a:prstGeom>
        </p:spPr>
      </p:pic>
      <p:sp>
        <p:nvSpPr>
          <p:cNvPr id="5" name="TextBox 4">
            <a:extLst>
              <a:ext uri="{FF2B5EF4-FFF2-40B4-BE49-F238E27FC236}">
                <a16:creationId xmlns:a16="http://schemas.microsoft.com/office/drawing/2014/main" id="{BF2A4891-57E9-A6BC-5769-9776826024E6}"/>
              </a:ext>
            </a:extLst>
          </p:cNvPr>
          <p:cNvSpPr txBox="1"/>
          <p:nvPr/>
        </p:nvSpPr>
        <p:spPr>
          <a:xfrm>
            <a:off x="767131" y="2365567"/>
            <a:ext cx="6262122" cy="2126864"/>
          </a:xfrm>
          <a:prstGeom prst="rect">
            <a:avLst/>
          </a:prstGeom>
          <a:noFill/>
        </p:spPr>
        <p:txBody>
          <a:bodyPr wrap="square" rtlCol="0">
            <a:spAutoFit/>
          </a:bodyPr>
          <a:lstStyle/>
          <a:p>
            <a:r>
              <a:rPr lang="en-IN" b="1" u="sng">
                <a:solidFill>
                  <a:srgbClr val="094780"/>
                </a:solidFill>
              </a:rPr>
              <a:t>Peak Trip Demand Months</a:t>
            </a:r>
          </a:p>
          <a:p>
            <a:pPr marL="285750" indent="-285750">
              <a:lnSpc>
                <a:spcPct val="150000"/>
              </a:lnSpc>
              <a:buFont typeface="Wingdings" panose="05000000000000000000" pitchFamily="2" charset="2"/>
              <a:buChar char="v"/>
            </a:pPr>
            <a:r>
              <a:rPr lang="en-IN" b="1">
                <a:solidFill>
                  <a:srgbClr val="094780"/>
                </a:solidFill>
              </a:rPr>
              <a:t>February, April, May </a:t>
            </a:r>
            <a:r>
              <a:rPr lang="en-IN"/>
              <a:t>shows highest trip volumes across all the cities</a:t>
            </a:r>
          </a:p>
          <a:p>
            <a:endParaRPr lang="en-IN"/>
          </a:p>
          <a:p>
            <a:r>
              <a:rPr lang="en-IN" b="1" u="sng">
                <a:solidFill>
                  <a:srgbClr val="094780"/>
                </a:solidFill>
              </a:rPr>
              <a:t>Low Trip Demand Months</a:t>
            </a:r>
          </a:p>
          <a:p>
            <a:pPr marL="285750" indent="-285750">
              <a:lnSpc>
                <a:spcPct val="150000"/>
              </a:lnSpc>
              <a:buFont typeface="Wingdings" panose="05000000000000000000" pitchFamily="2" charset="2"/>
              <a:buChar char="v"/>
            </a:pPr>
            <a:r>
              <a:rPr lang="en-IN" b="1">
                <a:solidFill>
                  <a:srgbClr val="094780"/>
                </a:solidFill>
              </a:rPr>
              <a:t>January, June </a:t>
            </a:r>
            <a:r>
              <a:rPr lang="en-IN"/>
              <a:t>has lowest trip demand across all the cities</a:t>
            </a:r>
          </a:p>
        </p:txBody>
      </p:sp>
    </p:spTree>
    <p:extLst>
      <p:ext uri="{BB962C8B-B14F-4D97-AF65-F5344CB8AC3E}">
        <p14:creationId xmlns:p14="http://schemas.microsoft.com/office/powerpoint/2010/main" val="41726201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ED6D0A92-9F79-D2D7-3DDF-7861E49C9374}"/>
              </a:ext>
            </a:extLst>
          </p:cNvPr>
          <p:cNvSpPr/>
          <p:nvPr/>
        </p:nvSpPr>
        <p:spPr>
          <a:xfrm>
            <a:off x="0" y="11654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PA -5</a:t>
            </a:r>
          </a:p>
        </p:txBody>
      </p:sp>
      <p:sp>
        <p:nvSpPr>
          <p:cNvPr id="3" name="TextBox 2">
            <a:extLst>
              <a:ext uri="{FF2B5EF4-FFF2-40B4-BE49-F238E27FC236}">
                <a16:creationId xmlns:a16="http://schemas.microsoft.com/office/drawing/2014/main" id="{CE7FFB18-5B1E-98D9-75E7-64D8AC096598}"/>
              </a:ext>
            </a:extLst>
          </p:cNvPr>
          <p:cNvSpPr txBox="1"/>
          <p:nvPr/>
        </p:nvSpPr>
        <p:spPr>
          <a:xfrm>
            <a:off x="833120" y="174190"/>
            <a:ext cx="11082360" cy="646331"/>
          </a:xfrm>
          <a:prstGeom prst="rect">
            <a:avLst/>
          </a:prstGeom>
          <a:noFill/>
        </p:spPr>
        <p:txBody>
          <a:bodyPr wrap="square" rtlCol="0">
            <a:spAutoFit/>
          </a:bodyPr>
          <a:lstStyle/>
          <a:p>
            <a:r>
              <a:rPr lang="en-US" b="1">
                <a:solidFill>
                  <a:srgbClr val="094780"/>
                </a:solidFill>
              </a:rPr>
              <a:t>Compare the total trips taken on weekdays versus weekends for each city over the six-month period. Identify cities with a strong preference for either weekend or weekday trips to understand demand variations.</a:t>
            </a:r>
            <a:endParaRPr lang="en-IN" b="1">
              <a:solidFill>
                <a:srgbClr val="094780"/>
              </a:solidFill>
            </a:endParaRPr>
          </a:p>
        </p:txBody>
      </p:sp>
      <p:pic>
        <p:nvPicPr>
          <p:cNvPr id="4" name="Picture 3">
            <a:extLst>
              <a:ext uri="{FF2B5EF4-FFF2-40B4-BE49-F238E27FC236}">
                <a16:creationId xmlns:a16="http://schemas.microsoft.com/office/drawing/2014/main" id="{D279EF51-B9D2-D8C2-C5D5-5B14C0CDECCB}"/>
              </a:ext>
            </a:extLst>
          </p:cNvPr>
          <p:cNvPicPr>
            <a:picLocks noChangeAspect="1"/>
          </p:cNvPicPr>
          <p:nvPr/>
        </p:nvPicPr>
        <p:blipFill>
          <a:blip r:embed="rId3"/>
          <a:stretch>
            <a:fillRect/>
          </a:stretch>
        </p:blipFill>
        <p:spPr>
          <a:xfrm>
            <a:off x="1423447" y="1015738"/>
            <a:ext cx="8997278" cy="3353170"/>
          </a:xfrm>
          <a:prstGeom prst="rect">
            <a:avLst/>
          </a:prstGeom>
        </p:spPr>
      </p:pic>
      <p:sp>
        <p:nvSpPr>
          <p:cNvPr id="6" name="TextBox 5">
            <a:extLst>
              <a:ext uri="{FF2B5EF4-FFF2-40B4-BE49-F238E27FC236}">
                <a16:creationId xmlns:a16="http://schemas.microsoft.com/office/drawing/2014/main" id="{9C1CE832-9A12-1D4B-945E-4DFF170DC444}"/>
              </a:ext>
            </a:extLst>
          </p:cNvPr>
          <p:cNvSpPr txBox="1"/>
          <p:nvPr/>
        </p:nvSpPr>
        <p:spPr>
          <a:xfrm>
            <a:off x="1109640" y="4434494"/>
            <a:ext cx="11082360" cy="1711366"/>
          </a:xfrm>
          <a:prstGeom prst="rect">
            <a:avLst/>
          </a:prstGeom>
          <a:noFill/>
        </p:spPr>
        <p:txBody>
          <a:bodyPr wrap="square" rtlCol="0">
            <a:spAutoFit/>
          </a:bodyPr>
          <a:lstStyle/>
          <a:p>
            <a:r>
              <a:rPr lang="en-IN" b="1" u="sng">
                <a:solidFill>
                  <a:srgbClr val="094780"/>
                </a:solidFill>
              </a:rPr>
              <a:t>Weekend Trend</a:t>
            </a:r>
          </a:p>
          <a:p>
            <a:pPr marL="285750" indent="-285750">
              <a:lnSpc>
                <a:spcPct val="150000"/>
              </a:lnSpc>
              <a:buFont typeface="Wingdings" panose="05000000000000000000" pitchFamily="2" charset="2"/>
              <a:buChar char="v"/>
            </a:pPr>
            <a:r>
              <a:rPr lang="en-IN"/>
              <a:t>Tourism Focused cities like </a:t>
            </a:r>
            <a:r>
              <a:rPr lang="en-IN" b="1">
                <a:solidFill>
                  <a:srgbClr val="094780"/>
                </a:solidFill>
              </a:rPr>
              <a:t>Jaipur, Mysore, Kochi </a:t>
            </a:r>
            <a:r>
              <a:rPr lang="en-IN"/>
              <a:t>shows higher weekend demands</a:t>
            </a:r>
          </a:p>
          <a:p>
            <a:endParaRPr lang="en-IN"/>
          </a:p>
          <a:p>
            <a:r>
              <a:rPr lang="en-IN" b="1" u="sng">
                <a:solidFill>
                  <a:srgbClr val="094780"/>
                </a:solidFill>
              </a:rPr>
              <a:t>Weekday Trend</a:t>
            </a:r>
          </a:p>
          <a:p>
            <a:pPr marL="285750" indent="-285750">
              <a:lnSpc>
                <a:spcPct val="150000"/>
              </a:lnSpc>
              <a:buFont typeface="Wingdings" panose="05000000000000000000" pitchFamily="2" charset="2"/>
              <a:buChar char="v"/>
            </a:pPr>
            <a:r>
              <a:rPr lang="en-IN"/>
              <a:t>Business Focused cities like </a:t>
            </a:r>
            <a:r>
              <a:rPr lang="en-IN" b="1">
                <a:solidFill>
                  <a:srgbClr val="094780"/>
                </a:solidFill>
              </a:rPr>
              <a:t>Lucknow, Surat, Vadodara,Coimbatore </a:t>
            </a:r>
            <a:r>
              <a:rPr lang="en-IN"/>
              <a:t>shows higher weekday demands</a:t>
            </a:r>
          </a:p>
        </p:txBody>
      </p:sp>
    </p:spTree>
    <p:extLst>
      <p:ext uri="{BB962C8B-B14F-4D97-AF65-F5344CB8AC3E}">
        <p14:creationId xmlns:p14="http://schemas.microsoft.com/office/powerpoint/2010/main" val="16563270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39A2C98A-8DEC-3AD8-E9F1-7D797A96E6E2}"/>
              </a:ext>
            </a:extLst>
          </p:cNvPr>
          <p:cNvSpPr/>
          <p:nvPr/>
        </p:nvSpPr>
        <p:spPr>
          <a:xfrm>
            <a:off x="0" y="11654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PA -6</a:t>
            </a:r>
          </a:p>
        </p:txBody>
      </p:sp>
      <p:sp>
        <p:nvSpPr>
          <p:cNvPr id="3" name="TextBox 2">
            <a:extLst>
              <a:ext uri="{FF2B5EF4-FFF2-40B4-BE49-F238E27FC236}">
                <a16:creationId xmlns:a16="http://schemas.microsoft.com/office/drawing/2014/main" id="{22CE2DA1-A04B-8D62-0A98-2482DF32CE61}"/>
              </a:ext>
            </a:extLst>
          </p:cNvPr>
          <p:cNvSpPr txBox="1"/>
          <p:nvPr/>
        </p:nvSpPr>
        <p:spPr>
          <a:xfrm>
            <a:off x="833120" y="174190"/>
            <a:ext cx="11120068" cy="646331"/>
          </a:xfrm>
          <a:prstGeom prst="rect">
            <a:avLst/>
          </a:prstGeom>
          <a:noFill/>
        </p:spPr>
        <p:txBody>
          <a:bodyPr wrap="square" rtlCol="0">
            <a:spAutoFit/>
          </a:bodyPr>
          <a:lstStyle/>
          <a:p>
            <a:r>
              <a:rPr lang="en-US" b="1">
                <a:solidFill>
                  <a:srgbClr val="094780"/>
                </a:solidFill>
              </a:rPr>
              <a:t>Identify which cities contribute most to higher trip frequencies among repeat passengers, and examine if there are distinguishable patterns between tourism-focused and business-focused cities.</a:t>
            </a:r>
            <a:endParaRPr lang="en-IN" b="1">
              <a:solidFill>
                <a:srgbClr val="094780"/>
              </a:solidFill>
            </a:endParaRPr>
          </a:p>
        </p:txBody>
      </p:sp>
      <p:pic>
        <p:nvPicPr>
          <p:cNvPr id="4" name="Picture 3" descr="A screenshot of a computer screen&#10;&#10;AI-generated content may be incorrect.">
            <a:extLst>
              <a:ext uri="{FF2B5EF4-FFF2-40B4-BE49-F238E27FC236}">
                <a16:creationId xmlns:a16="http://schemas.microsoft.com/office/drawing/2014/main" id="{EDFA7FF6-0373-97DC-3A0C-95024F5782A7}"/>
              </a:ext>
            </a:extLst>
          </p:cNvPr>
          <p:cNvPicPr>
            <a:picLocks noChangeAspect="1"/>
          </p:cNvPicPr>
          <p:nvPr/>
        </p:nvPicPr>
        <p:blipFill>
          <a:blip r:embed="rId3"/>
          <a:stretch>
            <a:fillRect/>
          </a:stretch>
        </p:blipFill>
        <p:spPr>
          <a:xfrm>
            <a:off x="6096000" y="2123387"/>
            <a:ext cx="6046809" cy="2746177"/>
          </a:xfrm>
          <a:prstGeom prst="rect">
            <a:avLst/>
          </a:prstGeom>
        </p:spPr>
      </p:pic>
      <p:sp>
        <p:nvSpPr>
          <p:cNvPr id="5" name="TextBox 4">
            <a:extLst>
              <a:ext uri="{FF2B5EF4-FFF2-40B4-BE49-F238E27FC236}">
                <a16:creationId xmlns:a16="http://schemas.microsoft.com/office/drawing/2014/main" id="{90697623-3AB1-1A19-DD9E-E44E2F8C4E7E}"/>
              </a:ext>
            </a:extLst>
          </p:cNvPr>
          <p:cNvSpPr txBox="1"/>
          <p:nvPr/>
        </p:nvSpPr>
        <p:spPr>
          <a:xfrm>
            <a:off x="416560" y="1333893"/>
            <a:ext cx="5540094" cy="461985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IN" b="1">
                <a:solidFill>
                  <a:srgbClr val="094780"/>
                </a:solidFill>
              </a:rPr>
              <a:t>Jaipur, Kochi, Mysore, Visakhapatnam </a:t>
            </a:r>
            <a:r>
              <a:rPr lang="en-IN"/>
              <a:t>- show high </a:t>
            </a:r>
            <a:r>
              <a:rPr lang="en-IN" b="1">
                <a:solidFill>
                  <a:srgbClr val="094780"/>
                </a:solidFill>
              </a:rPr>
              <a:t>2-3</a:t>
            </a:r>
            <a:r>
              <a:rPr lang="en-IN"/>
              <a:t> trip repeat rates, Retention drops drastically after the 3rd trip</a:t>
            </a:r>
          </a:p>
          <a:p>
            <a:pPr marL="285750" indent="-285750" algn="just">
              <a:lnSpc>
                <a:spcPct val="150000"/>
              </a:lnSpc>
              <a:buFont typeface="Wingdings" panose="05000000000000000000" pitchFamily="2" charset="2"/>
              <a:buChar char="v"/>
            </a:pPr>
            <a:r>
              <a:rPr lang="en-IN" b="1">
                <a:solidFill>
                  <a:srgbClr val="094780"/>
                </a:solidFill>
              </a:rPr>
              <a:t>Chandigarh</a:t>
            </a:r>
            <a:r>
              <a:rPr lang="en-IN"/>
              <a:t> maintains consistency - steady repeat frequency across the </a:t>
            </a:r>
            <a:r>
              <a:rPr lang="en-IN" b="1">
                <a:solidFill>
                  <a:srgbClr val="094780"/>
                </a:solidFill>
              </a:rPr>
              <a:t>2–8</a:t>
            </a:r>
            <a:r>
              <a:rPr lang="en-IN"/>
              <a:t> trip range, indicating a highly reliable customer base.</a:t>
            </a:r>
          </a:p>
          <a:p>
            <a:pPr marL="285750" indent="-285750" algn="just">
              <a:lnSpc>
                <a:spcPct val="150000"/>
              </a:lnSpc>
              <a:buFont typeface="Wingdings" panose="05000000000000000000" pitchFamily="2" charset="2"/>
              <a:buChar char="v"/>
            </a:pPr>
            <a:r>
              <a:rPr lang="en-IN" b="1">
                <a:solidFill>
                  <a:srgbClr val="094780"/>
                </a:solidFill>
              </a:rPr>
              <a:t>Coimbatore, Lucknow, Surat, Vadodara </a:t>
            </a:r>
            <a:r>
              <a:rPr lang="en-IN"/>
              <a:t>dominate the </a:t>
            </a:r>
            <a:r>
              <a:rPr lang="en-IN" b="1">
                <a:solidFill>
                  <a:srgbClr val="094780"/>
                </a:solidFill>
              </a:rPr>
              <a:t>4–8</a:t>
            </a:r>
            <a:r>
              <a:rPr lang="en-IN"/>
              <a:t> trip frequency segment, showing deeper market penetration &amp; habitual usage patterns.</a:t>
            </a:r>
          </a:p>
          <a:p>
            <a:pPr marL="285750" indent="-285750" algn="just">
              <a:lnSpc>
                <a:spcPct val="150000"/>
              </a:lnSpc>
              <a:buFont typeface="Wingdings" panose="05000000000000000000" pitchFamily="2" charset="2"/>
              <a:buChar char="v"/>
            </a:pPr>
            <a:r>
              <a:rPr lang="en-US"/>
              <a:t>Business cities show stronger repeat behavior, while tourism cities drive volume but struggle with retention</a:t>
            </a:r>
            <a:endParaRPr lang="en-IN"/>
          </a:p>
        </p:txBody>
      </p:sp>
    </p:spTree>
    <p:extLst>
      <p:ext uri="{BB962C8B-B14F-4D97-AF65-F5344CB8AC3E}">
        <p14:creationId xmlns:p14="http://schemas.microsoft.com/office/powerpoint/2010/main" val="20669430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37091A7F-6A55-0BCC-E3F2-24A5CAD82099}"/>
              </a:ext>
            </a:extLst>
          </p:cNvPr>
          <p:cNvSpPr/>
          <p:nvPr/>
        </p:nvSpPr>
        <p:spPr>
          <a:xfrm>
            <a:off x="0" y="11654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PA -7</a:t>
            </a:r>
          </a:p>
        </p:txBody>
      </p:sp>
      <p:sp>
        <p:nvSpPr>
          <p:cNvPr id="3" name="TextBox 2">
            <a:extLst>
              <a:ext uri="{FF2B5EF4-FFF2-40B4-BE49-F238E27FC236}">
                <a16:creationId xmlns:a16="http://schemas.microsoft.com/office/drawing/2014/main" id="{EBA2B0AF-A13B-23B5-B5BE-41A88FE0CC45}"/>
              </a:ext>
            </a:extLst>
          </p:cNvPr>
          <p:cNvSpPr txBox="1"/>
          <p:nvPr/>
        </p:nvSpPr>
        <p:spPr>
          <a:xfrm>
            <a:off x="833120" y="174190"/>
            <a:ext cx="11110641" cy="646331"/>
          </a:xfrm>
          <a:prstGeom prst="rect">
            <a:avLst/>
          </a:prstGeom>
          <a:noFill/>
        </p:spPr>
        <p:txBody>
          <a:bodyPr wrap="square" rtlCol="0">
            <a:spAutoFit/>
          </a:bodyPr>
          <a:lstStyle/>
          <a:p>
            <a:r>
              <a:rPr lang="en-US" b="1">
                <a:solidFill>
                  <a:srgbClr val="094780"/>
                </a:solidFill>
              </a:rPr>
              <a:t>For each city, evaluate monthly performance against targets for total trips, new passengers, and average passenger ratings. Determine if each metric met, exceeded, or missed the target, and calculate the percentage difference.</a:t>
            </a:r>
            <a:endParaRPr lang="en-IN" b="1">
              <a:solidFill>
                <a:srgbClr val="094780"/>
              </a:solidFill>
            </a:endParaRPr>
          </a:p>
        </p:txBody>
      </p:sp>
      <p:pic>
        <p:nvPicPr>
          <p:cNvPr id="6" name="Picture 5" descr="A screenshot of a graph&#10;&#10;AI-generated content may be incorrect.">
            <a:extLst>
              <a:ext uri="{FF2B5EF4-FFF2-40B4-BE49-F238E27FC236}">
                <a16:creationId xmlns:a16="http://schemas.microsoft.com/office/drawing/2014/main" id="{306CA32F-D00B-6CCA-CD07-5DB624C15E25}"/>
              </a:ext>
            </a:extLst>
          </p:cNvPr>
          <p:cNvPicPr>
            <a:picLocks noChangeAspect="1"/>
          </p:cNvPicPr>
          <p:nvPr/>
        </p:nvPicPr>
        <p:blipFill>
          <a:blip r:embed="rId3"/>
          <a:stretch>
            <a:fillRect/>
          </a:stretch>
        </p:blipFill>
        <p:spPr>
          <a:xfrm>
            <a:off x="1762874" y="1167640"/>
            <a:ext cx="8666250" cy="3274719"/>
          </a:xfrm>
          <a:prstGeom prst="rect">
            <a:avLst/>
          </a:prstGeom>
        </p:spPr>
      </p:pic>
      <p:pic>
        <p:nvPicPr>
          <p:cNvPr id="5" name="Picture 4" descr="A screenshot of a screen&#10;&#10;AI-generated content may be incorrect.">
            <a:extLst>
              <a:ext uri="{FF2B5EF4-FFF2-40B4-BE49-F238E27FC236}">
                <a16:creationId xmlns:a16="http://schemas.microsoft.com/office/drawing/2014/main" id="{0285075A-56AF-9142-C618-C8D9BB542330}"/>
              </a:ext>
            </a:extLst>
          </p:cNvPr>
          <p:cNvPicPr>
            <a:picLocks noChangeAspect="1"/>
          </p:cNvPicPr>
          <p:nvPr/>
        </p:nvPicPr>
        <p:blipFill>
          <a:blip r:embed="rId4"/>
          <a:stretch>
            <a:fillRect/>
          </a:stretch>
        </p:blipFill>
        <p:spPr>
          <a:xfrm>
            <a:off x="971541" y="4789478"/>
            <a:ext cx="10248917" cy="1647646"/>
          </a:xfrm>
          <a:prstGeom prst="rect">
            <a:avLst/>
          </a:prstGeom>
        </p:spPr>
      </p:pic>
    </p:spTree>
    <p:extLst>
      <p:ext uri="{BB962C8B-B14F-4D97-AF65-F5344CB8AC3E}">
        <p14:creationId xmlns:p14="http://schemas.microsoft.com/office/powerpoint/2010/main" val="384401793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D5B331-D03D-CE07-79BC-E0FF36E2A4A0}"/>
              </a:ext>
            </a:extLst>
          </p:cNvPr>
          <p:cNvSpPr txBox="1"/>
          <p:nvPr/>
        </p:nvSpPr>
        <p:spPr>
          <a:xfrm>
            <a:off x="553039" y="256193"/>
            <a:ext cx="11085922" cy="6601807"/>
          </a:xfrm>
          <a:prstGeom prst="rect">
            <a:avLst/>
          </a:prstGeom>
          <a:noFill/>
        </p:spPr>
        <p:txBody>
          <a:bodyPr wrap="square" rtlCol="0">
            <a:spAutoFit/>
          </a:bodyPr>
          <a:lstStyle/>
          <a:p>
            <a:pPr>
              <a:lnSpc>
                <a:spcPct val="150000"/>
              </a:lnSpc>
            </a:pPr>
            <a:r>
              <a:rPr lang="en-IN" b="1" u="sng">
                <a:solidFill>
                  <a:srgbClr val="094780"/>
                </a:solidFill>
              </a:rPr>
              <a:t>By Trips Performance</a:t>
            </a:r>
          </a:p>
          <a:p>
            <a:pPr marL="285750" indent="-285750">
              <a:lnSpc>
                <a:spcPct val="150000"/>
              </a:lnSpc>
              <a:buFont typeface="Wingdings" panose="05000000000000000000" pitchFamily="2" charset="2"/>
              <a:buChar char="v"/>
            </a:pPr>
            <a:r>
              <a:rPr lang="en-IN"/>
              <a:t>Top Performers: </a:t>
            </a:r>
            <a:r>
              <a:rPr lang="en-IN" b="1">
                <a:solidFill>
                  <a:srgbClr val="094780"/>
                </a:solidFill>
              </a:rPr>
              <a:t>Mysore</a:t>
            </a:r>
            <a:r>
              <a:rPr lang="en-IN"/>
              <a:t> </a:t>
            </a:r>
            <a:r>
              <a:rPr lang="en-IN" b="1">
                <a:solidFill>
                  <a:srgbClr val="006100"/>
                </a:solidFill>
              </a:rPr>
              <a:t>(+20.28%) </a:t>
            </a:r>
            <a:r>
              <a:rPr lang="en-IN"/>
              <a:t>– best overall trip performance | </a:t>
            </a:r>
            <a:r>
              <a:rPr lang="en-IN" b="1">
                <a:solidFill>
                  <a:srgbClr val="094780"/>
                </a:solidFill>
              </a:rPr>
              <a:t>Jaipur</a:t>
            </a:r>
            <a:r>
              <a:rPr lang="en-IN"/>
              <a:t> </a:t>
            </a:r>
            <a:r>
              <a:rPr lang="en-IN" b="1">
                <a:solidFill>
                  <a:srgbClr val="006100"/>
                </a:solidFill>
              </a:rPr>
              <a:t>(+13.91%)</a:t>
            </a:r>
          </a:p>
          <a:p>
            <a:pPr marL="285750" indent="-285750">
              <a:lnSpc>
                <a:spcPct val="150000"/>
              </a:lnSpc>
              <a:buFont typeface="Wingdings" panose="05000000000000000000" pitchFamily="2" charset="2"/>
              <a:buChar char="v"/>
            </a:pPr>
            <a:r>
              <a:rPr lang="en-IN"/>
              <a:t>Underperformers: </a:t>
            </a:r>
            <a:r>
              <a:rPr lang="en-IN" b="1">
                <a:solidFill>
                  <a:srgbClr val="094780"/>
                </a:solidFill>
              </a:rPr>
              <a:t>Vadodara</a:t>
            </a:r>
            <a:r>
              <a:rPr lang="en-IN"/>
              <a:t> </a:t>
            </a:r>
            <a:r>
              <a:rPr lang="en-IN" b="1">
                <a:solidFill>
                  <a:srgbClr val="9C0006"/>
                </a:solidFill>
              </a:rPr>
              <a:t>(-14.60%) </a:t>
            </a:r>
            <a:r>
              <a:rPr lang="en-IN"/>
              <a:t>– biggest shortfall | </a:t>
            </a:r>
            <a:r>
              <a:rPr lang="en-IN" b="1">
                <a:solidFill>
                  <a:srgbClr val="094780"/>
                </a:solidFill>
              </a:rPr>
              <a:t>Lucknow</a:t>
            </a:r>
            <a:r>
              <a:rPr lang="en-IN"/>
              <a:t> </a:t>
            </a:r>
            <a:r>
              <a:rPr lang="en-IN" b="1">
                <a:solidFill>
                  <a:srgbClr val="9C0006"/>
                </a:solidFill>
              </a:rPr>
              <a:t>(-10.70%) </a:t>
            </a:r>
            <a:r>
              <a:rPr lang="en-IN"/>
              <a:t> </a:t>
            </a:r>
          </a:p>
          <a:p>
            <a:endParaRPr lang="en-IN"/>
          </a:p>
          <a:p>
            <a:pPr>
              <a:lnSpc>
                <a:spcPct val="150000"/>
              </a:lnSpc>
            </a:pPr>
            <a:r>
              <a:rPr lang="en-US" b="1" u="sng">
                <a:solidFill>
                  <a:srgbClr val="094780"/>
                </a:solidFill>
              </a:rPr>
              <a:t>By New Passenger Growth</a:t>
            </a:r>
          </a:p>
          <a:p>
            <a:pPr marL="285750" indent="-285750">
              <a:lnSpc>
                <a:spcPct val="150000"/>
              </a:lnSpc>
              <a:buFont typeface="Wingdings" panose="05000000000000000000" pitchFamily="2" charset="2"/>
              <a:buChar char="v"/>
            </a:pPr>
            <a:r>
              <a:rPr lang="en-US"/>
              <a:t>Strong Growth Cities: </a:t>
            </a:r>
            <a:r>
              <a:rPr lang="en-US" b="1">
                <a:solidFill>
                  <a:srgbClr val="094780"/>
                </a:solidFill>
              </a:rPr>
              <a:t>Coimbatore</a:t>
            </a:r>
            <a:r>
              <a:rPr lang="en-US"/>
              <a:t> </a:t>
            </a:r>
            <a:r>
              <a:rPr lang="en-US" b="1">
                <a:solidFill>
                  <a:srgbClr val="006100"/>
                </a:solidFill>
              </a:rPr>
              <a:t>(+13.52%) </a:t>
            </a:r>
            <a:r>
              <a:rPr lang="en-US"/>
              <a:t>| </a:t>
            </a:r>
            <a:r>
              <a:rPr lang="en-US" b="1">
                <a:solidFill>
                  <a:srgbClr val="094780"/>
                </a:solidFill>
              </a:rPr>
              <a:t>Surat</a:t>
            </a:r>
            <a:r>
              <a:rPr lang="en-US"/>
              <a:t> </a:t>
            </a:r>
            <a:r>
              <a:rPr lang="en-US" b="1">
                <a:solidFill>
                  <a:srgbClr val="006100"/>
                </a:solidFill>
              </a:rPr>
              <a:t>(+10.72%)</a:t>
            </a:r>
          </a:p>
          <a:p>
            <a:pPr marL="285750" indent="-285750">
              <a:lnSpc>
                <a:spcPct val="150000"/>
              </a:lnSpc>
              <a:buFont typeface="Wingdings" panose="05000000000000000000" pitchFamily="2" charset="2"/>
              <a:buChar char="v"/>
            </a:pPr>
            <a:r>
              <a:rPr lang="en-US"/>
              <a:t>Weak Acquisition: </a:t>
            </a:r>
            <a:r>
              <a:rPr lang="en-US" b="1">
                <a:solidFill>
                  <a:srgbClr val="094780"/>
                </a:solidFill>
              </a:rPr>
              <a:t>Jaipur</a:t>
            </a:r>
            <a:r>
              <a:rPr lang="en-US"/>
              <a:t> </a:t>
            </a:r>
            <a:r>
              <a:rPr lang="en-US" b="1">
                <a:solidFill>
                  <a:srgbClr val="9C0006"/>
                </a:solidFill>
              </a:rPr>
              <a:t>(-15.08%) </a:t>
            </a:r>
            <a:r>
              <a:rPr lang="en-US"/>
              <a:t>– needs focus on new users |</a:t>
            </a:r>
            <a:r>
              <a:rPr lang="en-US" b="1">
                <a:solidFill>
                  <a:srgbClr val="094780"/>
                </a:solidFill>
              </a:rPr>
              <a:t> Chandigarh </a:t>
            </a:r>
            <a:r>
              <a:rPr lang="en-US" b="1">
                <a:solidFill>
                  <a:srgbClr val="9C0006"/>
                </a:solidFill>
              </a:rPr>
              <a:t>(-9.96%)</a:t>
            </a:r>
          </a:p>
          <a:p>
            <a:endParaRPr lang="en-US" b="1"/>
          </a:p>
          <a:p>
            <a:pPr>
              <a:lnSpc>
                <a:spcPct val="150000"/>
              </a:lnSpc>
            </a:pPr>
            <a:r>
              <a:rPr lang="en-US" b="1" u="sng">
                <a:solidFill>
                  <a:srgbClr val="094780"/>
                </a:solidFill>
              </a:rPr>
              <a:t>By Passenger Rating</a:t>
            </a:r>
          </a:p>
          <a:p>
            <a:pPr marL="285750" indent="-285750">
              <a:lnSpc>
                <a:spcPct val="150000"/>
              </a:lnSpc>
              <a:buFont typeface="Wingdings" panose="05000000000000000000" pitchFamily="2" charset="2"/>
              <a:buChar char="v"/>
            </a:pPr>
            <a:r>
              <a:rPr lang="en-US"/>
              <a:t>Highest Rated Cities:</a:t>
            </a:r>
            <a:r>
              <a:rPr lang="en-US" b="1">
                <a:solidFill>
                  <a:srgbClr val="094780"/>
                </a:solidFill>
              </a:rPr>
              <a:t> Mysore </a:t>
            </a:r>
            <a:r>
              <a:rPr lang="en-US" b="1">
                <a:solidFill>
                  <a:srgbClr val="006100"/>
                </a:solidFill>
              </a:rPr>
              <a:t>(8.70) </a:t>
            </a:r>
            <a:r>
              <a:rPr lang="en-US"/>
              <a:t>| </a:t>
            </a:r>
            <a:r>
              <a:rPr lang="en-US" b="1">
                <a:solidFill>
                  <a:srgbClr val="094780"/>
                </a:solidFill>
              </a:rPr>
              <a:t>Jaipur</a:t>
            </a:r>
            <a:r>
              <a:rPr lang="en-US"/>
              <a:t> </a:t>
            </a:r>
            <a:r>
              <a:rPr lang="en-US" b="1">
                <a:solidFill>
                  <a:srgbClr val="006100"/>
                </a:solidFill>
              </a:rPr>
              <a:t>(8.58) </a:t>
            </a:r>
            <a:r>
              <a:rPr lang="en-US"/>
              <a:t>| </a:t>
            </a:r>
            <a:r>
              <a:rPr lang="en-US" b="1">
                <a:solidFill>
                  <a:srgbClr val="094780"/>
                </a:solidFill>
              </a:rPr>
              <a:t>Kochi</a:t>
            </a:r>
            <a:r>
              <a:rPr lang="en-US"/>
              <a:t> </a:t>
            </a:r>
            <a:r>
              <a:rPr lang="en-US" b="1">
                <a:solidFill>
                  <a:srgbClr val="006100"/>
                </a:solidFill>
              </a:rPr>
              <a:t>(8.52)</a:t>
            </a:r>
          </a:p>
          <a:p>
            <a:pPr marL="285750" indent="-285750">
              <a:lnSpc>
                <a:spcPct val="150000"/>
              </a:lnSpc>
              <a:buFont typeface="Wingdings" panose="05000000000000000000" pitchFamily="2" charset="2"/>
              <a:buChar char="v"/>
            </a:pPr>
            <a:r>
              <a:rPr lang="en-US"/>
              <a:t>Low Rating Cities (Service Risk): </a:t>
            </a:r>
            <a:r>
              <a:rPr lang="en-US" b="1">
                <a:solidFill>
                  <a:srgbClr val="094780"/>
                </a:solidFill>
              </a:rPr>
              <a:t>Surat</a:t>
            </a:r>
            <a:r>
              <a:rPr lang="en-US"/>
              <a:t> </a:t>
            </a:r>
            <a:r>
              <a:rPr lang="en-US" b="1">
                <a:solidFill>
                  <a:srgbClr val="9C0006"/>
                </a:solidFill>
              </a:rPr>
              <a:t>(6.42) </a:t>
            </a:r>
            <a:r>
              <a:rPr lang="en-US"/>
              <a:t>| </a:t>
            </a:r>
            <a:r>
              <a:rPr lang="en-US" b="1">
                <a:solidFill>
                  <a:srgbClr val="094780"/>
                </a:solidFill>
              </a:rPr>
              <a:t>Lucknow</a:t>
            </a:r>
            <a:r>
              <a:rPr lang="en-US"/>
              <a:t> </a:t>
            </a:r>
            <a:r>
              <a:rPr lang="en-US" b="1">
                <a:solidFill>
                  <a:srgbClr val="9C0006"/>
                </a:solidFill>
              </a:rPr>
              <a:t>(6.49) </a:t>
            </a:r>
            <a:r>
              <a:rPr lang="en-US"/>
              <a:t>| </a:t>
            </a:r>
            <a:r>
              <a:rPr lang="en-US" b="1">
                <a:solidFill>
                  <a:srgbClr val="094780"/>
                </a:solidFill>
              </a:rPr>
              <a:t>Vadodara</a:t>
            </a:r>
            <a:r>
              <a:rPr lang="en-US"/>
              <a:t> </a:t>
            </a:r>
            <a:r>
              <a:rPr lang="en-US" b="1">
                <a:solidFill>
                  <a:srgbClr val="9C0006"/>
                </a:solidFill>
              </a:rPr>
              <a:t>(6.61)</a:t>
            </a:r>
          </a:p>
          <a:p>
            <a:endParaRPr lang="en-US"/>
          </a:p>
          <a:p>
            <a:pPr>
              <a:lnSpc>
                <a:spcPct val="150000"/>
              </a:lnSpc>
            </a:pPr>
            <a:r>
              <a:rPr lang="en-US" b="1" u="sng">
                <a:solidFill>
                  <a:srgbClr val="094780"/>
                </a:solidFill>
              </a:rPr>
              <a:t>Critical Attention Areas</a:t>
            </a:r>
          </a:p>
          <a:p>
            <a:pPr marL="285750" indent="-285750">
              <a:lnSpc>
                <a:spcPct val="150000"/>
              </a:lnSpc>
              <a:buFont typeface="Wingdings" panose="05000000000000000000" pitchFamily="2" charset="2"/>
              <a:buChar char="v"/>
            </a:pPr>
            <a:r>
              <a:rPr lang="en-US" b="1">
                <a:solidFill>
                  <a:srgbClr val="094780"/>
                </a:solidFill>
              </a:rPr>
              <a:t>Lucknow</a:t>
            </a:r>
            <a:r>
              <a:rPr lang="en-US"/>
              <a:t> &amp; </a:t>
            </a:r>
            <a:r>
              <a:rPr lang="en-US" b="1">
                <a:solidFill>
                  <a:srgbClr val="094780"/>
                </a:solidFill>
              </a:rPr>
              <a:t>Vadodara</a:t>
            </a:r>
            <a:r>
              <a:rPr lang="en-US"/>
              <a:t> missed targets in every month → Immediate action required</a:t>
            </a:r>
          </a:p>
          <a:p>
            <a:pPr marL="285750" indent="-285750">
              <a:lnSpc>
                <a:spcPct val="150000"/>
              </a:lnSpc>
              <a:buFont typeface="Wingdings" panose="05000000000000000000" pitchFamily="2" charset="2"/>
              <a:buChar char="v"/>
            </a:pPr>
            <a:r>
              <a:rPr lang="en-US" b="1">
                <a:solidFill>
                  <a:srgbClr val="094780"/>
                </a:solidFill>
              </a:rPr>
              <a:t>Jaipur</a:t>
            </a:r>
            <a:r>
              <a:rPr lang="en-US"/>
              <a:t> &amp; </a:t>
            </a:r>
            <a:r>
              <a:rPr lang="en-US" b="1">
                <a:solidFill>
                  <a:srgbClr val="094780"/>
                </a:solidFill>
              </a:rPr>
              <a:t>Mysore</a:t>
            </a:r>
            <a:r>
              <a:rPr lang="en-US"/>
              <a:t> are the only cities achieving trip targets in all months → Best practice cities</a:t>
            </a:r>
          </a:p>
          <a:p>
            <a:pPr marL="285750" indent="-285750">
              <a:lnSpc>
                <a:spcPct val="150000"/>
              </a:lnSpc>
              <a:buFont typeface="Wingdings" panose="05000000000000000000" pitchFamily="2" charset="2"/>
              <a:buChar char="v"/>
            </a:pPr>
            <a:r>
              <a:rPr lang="en-US" b="1">
                <a:solidFill>
                  <a:srgbClr val="094780"/>
                </a:solidFill>
              </a:rPr>
              <a:t>January</a:t>
            </a:r>
            <a:r>
              <a:rPr lang="en-US"/>
              <a:t> &amp; </a:t>
            </a:r>
            <a:r>
              <a:rPr lang="en-US" b="1">
                <a:solidFill>
                  <a:srgbClr val="094780"/>
                </a:solidFill>
              </a:rPr>
              <a:t>June</a:t>
            </a:r>
            <a:r>
              <a:rPr lang="en-US"/>
              <a:t> shows a huge decline across cities, highlighting the need for proactive seasonal demand planning.</a:t>
            </a:r>
            <a:endParaRPr lang="en-IN"/>
          </a:p>
          <a:p>
            <a:endParaRPr lang="en-IN"/>
          </a:p>
        </p:txBody>
      </p:sp>
    </p:spTree>
    <p:extLst>
      <p:ext uri="{BB962C8B-B14F-4D97-AF65-F5344CB8AC3E}">
        <p14:creationId xmlns:p14="http://schemas.microsoft.com/office/powerpoint/2010/main" val="19333783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44501CCC-C379-89C6-4756-8572AE224445}"/>
              </a:ext>
            </a:extLst>
          </p:cNvPr>
          <p:cNvSpPr/>
          <p:nvPr/>
        </p:nvSpPr>
        <p:spPr>
          <a:xfrm>
            <a:off x="0" y="11654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PA -8</a:t>
            </a:r>
          </a:p>
        </p:txBody>
      </p:sp>
      <p:sp>
        <p:nvSpPr>
          <p:cNvPr id="3" name="TextBox 2">
            <a:extLst>
              <a:ext uri="{FF2B5EF4-FFF2-40B4-BE49-F238E27FC236}">
                <a16:creationId xmlns:a16="http://schemas.microsoft.com/office/drawing/2014/main" id="{C7A9A64D-BF8C-F40C-700A-38FCEA665989}"/>
              </a:ext>
            </a:extLst>
          </p:cNvPr>
          <p:cNvSpPr txBox="1"/>
          <p:nvPr/>
        </p:nvSpPr>
        <p:spPr>
          <a:xfrm>
            <a:off x="833120" y="139507"/>
            <a:ext cx="11063507" cy="923330"/>
          </a:xfrm>
          <a:prstGeom prst="rect">
            <a:avLst/>
          </a:prstGeom>
          <a:noFill/>
        </p:spPr>
        <p:txBody>
          <a:bodyPr wrap="square" rtlCol="0">
            <a:spAutoFit/>
          </a:bodyPr>
          <a:lstStyle/>
          <a:p>
            <a:r>
              <a:rPr lang="en-US" b="1">
                <a:solidFill>
                  <a:srgbClr val="094780"/>
                </a:solidFill>
              </a:rPr>
              <a:t>Identify the top 2 and bottom 2 cities based on their RPR% to determine which locations have the strongest and weakest rates. Similarly, analyze the RPR% by month across all cities and identify the months with the highest and lowest repeat passenger rates.</a:t>
            </a:r>
            <a:endParaRPr lang="en-IN" b="1">
              <a:solidFill>
                <a:srgbClr val="094780"/>
              </a:solidFill>
            </a:endParaRPr>
          </a:p>
        </p:txBody>
      </p:sp>
      <p:pic>
        <p:nvPicPr>
          <p:cNvPr id="6" name="Picture 5" descr="A graph of a number of cities&#10;&#10;AI-generated content may be incorrect.">
            <a:extLst>
              <a:ext uri="{FF2B5EF4-FFF2-40B4-BE49-F238E27FC236}">
                <a16:creationId xmlns:a16="http://schemas.microsoft.com/office/drawing/2014/main" id="{7D4A690C-8557-423F-1EBE-71BFF37AD79E}"/>
              </a:ext>
            </a:extLst>
          </p:cNvPr>
          <p:cNvPicPr>
            <a:picLocks noChangeAspect="1"/>
          </p:cNvPicPr>
          <p:nvPr/>
        </p:nvPicPr>
        <p:blipFill>
          <a:blip r:embed="rId3"/>
          <a:stretch>
            <a:fillRect/>
          </a:stretch>
        </p:blipFill>
        <p:spPr>
          <a:xfrm>
            <a:off x="6364873" y="1060681"/>
            <a:ext cx="3570979" cy="3663453"/>
          </a:xfrm>
          <a:prstGeom prst="rect">
            <a:avLst/>
          </a:prstGeom>
        </p:spPr>
      </p:pic>
      <p:pic>
        <p:nvPicPr>
          <p:cNvPr id="8" name="Picture 7" descr="A blue graph with numbers and a blue line&#10;&#10;AI-generated content may be incorrect.">
            <a:extLst>
              <a:ext uri="{FF2B5EF4-FFF2-40B4-BE49-F238E27FC236}">
                <a16:creationId xmlns:a16="http://schemas.microsoft.com/office/drawing/2014/main" id="{D37E8702-9EBF-D879-D757-01A5079E568D}"/>
              </a:ext>
            </a:extLst>
          </p:cNvPr>
          <p:cNvPicPr>
            <a:picLocks noChangeAspect="1"/>
          </p:cNvPicPr>
          <p:nvPr/>
        </p:nvPicPr>
        <p:blipFill>
          <a:blip r:embed="rId4"/>
          <a:stretch>
            <a:fillRect/>
          </a:stretch>
        </p:blipFill>
        <p:spPr>
          <a:xfrm>
            <a:off x="1120500" y="1771210"/>
            <a:ext cx="4975500" cy="2648390"/>
          </a:xfrm>
          <a:prstGeom prst="rect">
            <a:avLst/>
          </a:prstGeom>
        </p:spPr>
      </p:pic>
      <p:sp>
        <p:nvSpPr>
          <p:cNvPr id="4" name="TextBox 3">
            <a:extLst>
              <a:ext uri="{FF2B5EF4-FFF2-40B4-BE49-F238E27FC236}">
                <a16:creationId xmlns:a16="http://schemas.microsoft.com/office/drawing/2014/main" id="{327DCA4F-9ECC-115D-8EB8-8D20EC5A09F8}"/>
              </a:ext>
            </a:extLst>
          </p:cNvPr>
          <p:cNvSpPr txBox="1"/>
          <p:nvPr/>
        </p:nvSpPr>
        <p:spPr>
          <a:xfrm>
            <a:off x="1120500" y="4931085"/>
            <a:ext cx="4975500" cy="880369"/>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a:t>Highest RPR Month : </a:t>
            </a:r>
            <a:r>
              <a:rPr lang="en-IN" b="1">
                <a:solidFill>
                  <a:srgbClr val="094780"/>
                </a:solidFill>
              </a:rPr>
              <a:t>May(33.47%)</a:t>
            </a:r>
          </a:p>
          <a:p>
            <a:pPr marL="285750" indent="-285750">
              <a:lnSpc>
                <a:spcPct val="150000"/>
              </a:lnSpc>
              <a:buFont typeface="Wingdings" panose="05000000000000000000" pitchFamily="2" charset="2"/>
              <a:buChar char="v"/>
            </a:pPr>
            <a:r>
              <a:rPr lang="en-IN"/>
              <a:t>Lowest RPR Month : </a:t>
            </a:r>
            <a:r>
              <a:rPr lang="en-IN" b="1">
                <a:solidFill>
                  <a:srgbClr val="094780"/>
                </a:solidFill>
              </a:rPr>
              <a:t>January(18.68%)</a:t>
            </a:r>
          </a:p>
        </p:txBody>
      </p:sp>
      <p:sp>
        <p:nvSpPr>
          <p:cNvPr id="5" name="TextBox 4">
            <a:extLst>
              <a:ext uri="{FF2B5EF4-FFF2-40B4-BE49-F238E27FC236}">
                <a16:creationId xmlns:a16="http://schemas.microsoft.com/office/drawing/2014/main" id="{51D60888-FDA4-9EA6-6299-216EFE9C1BE7}"/>
              </a:ext>
            </a:extLst>
          </p:cNvPr>
          <p:cNvSpPr txBox="1"/>
          <p:nvPr/>
        </p:nvSpPr>
        <p:spPr>
          <a:xfrm>
            <a:off x="6364873" y="4931085"/>
            <a:ext cx="5105767" cy="880369"/>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a:t>Higher RPR : </a:t>
            </a:r>
            <a:r>
              <a:rPr lang="en-IN" b="1">
                <a:solidFill>
                  <a:srgbClr val="094780"/>
                </a:solidFill>
              </a:rPr>
              <a:t>Surat(42.63%) </a:t>
            </a:r>
            <a:r>
              <a:rPr lang="en-IN"/>
              <a:t>&amp; </a:t>
            </a:r>
            <a:r>
              <a:rPr lang="en-IN" b="1">
                <a:solidFill>
                  <a:srgbClr val="094780"/>
                </a:solidFill>
              </a:rPr>
              <a:t>Lucknow(37.12%)</a:t>
            </a:r>
          </a:p>
          <a:p>
            <a:pPr marL="285750" indent="-285750">
              <a:lnSpc>
                <a:spcPct val="150000"/>
              </a:lnSpc>
              <a:buFont typeface="Wingdings" panose="05000000000000000000" pitchFamily="2" charset="2"/>
              <a:buChar char="v"/>
            </a:pPr>
            <a:r>
              <a:rPr lang="en-IN"/>
              <a:t>Lower RPR : </a:t>
            </a:r>
            <a:r>
              <a:rPr lang="en-IN" b="1">
                <a:solidFill>
                  <a:srgbClr val="094780"/>
                </a:solidFill>
              </a:rPr>
              <a:t>Jaipur(17.41%) </a:t>
            </a:r>
            <a:r>
              <a:rPr lang="en-IN"/>
              <a:t>&amp; </a:t>
            </a:r>
            <a:r>
              <a:rPr lang="en-IN" b="1">
                <a:solidFill>
                  <a:srgbClr val="094780"/>
                </a:solidFill>
              </a:rPr>
              <a:t>Mysore(11.23%)</a:t>
            </a:r>
          </a:p>
        </p:txBody>
      </p:sp>
    </p:spTree>
    <p:extLst>
      <p:ext uri="{BB962C8B-B14F-4D97-AF65-F5344CB8AC3E}">
        <p14:creationId xmlns:p14="http://schemas.microsoft.com/office/powerpoint/2010/main" val="29080250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A21EF8-7B0F-882B-C117-25786976D7D9}"/>
              </a:ext>
            </a:extLst>
          </p:cNvPr>
          <p:cNvSpPr txBox="1"/>
          <p:nvPr/>
        </p:nvSpPr>
        <p:spPr>
          <a:xfrm>
            <a:off x="3572760" y="3075057"/>
            <a:ext cx="4592424" cy="707886"/>
          </a:xfrm>
          <a:prstGeom prst="rect">
            <a:avLst/>
          </a:prstGeom>
          <a:noFill/>
        </p:spPr>
        <p:txBody>
          <a:bodyPr wrap="square" rtlCol="0">
            <a:spAutoFit/>
          </a:bodyPr>
          <a:lstStyle/>
          <a:p>
            <a:pPr algn="ctr"/>
            <a:r>
              <a:rPr lang="en-IN" sz="4000" b="1">
                <a:solidFill>
                  <a:srgbClr val="094780"/>
                </a:solidFill>
              </a:rPr>
              <a:t>Secondary Analysis</a:t>
            </a:r>
          </a:p>
        </p:txBody>
      </p:sp>
      <p:pic>
        <p:nvPicPr>
          <p:cNvPr id="5" name="Picture 4">
            <a:extLst>
              <a:ext uri="{FF2B5EF4-FFF2-40B4-BE49-F238E27FC236}">
                <a16:creationId xmlns:a16="http://schemas.microsoft.com/office/drawing/2014/main" id="{F2C1DF6C-D4AA-922B-7E44-32A493237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251" y="818567"/>
            <a:ext cx="2086807" cy="2086807"/>
          </a:xfrm>
          <a:prstGeom prst="rect">
            <a:avLst/>
          </a:prstGeom>
        </p:spPr>
      </p:pic>
      <p:pic>
        <p:nvPicPr>
          <p:cNvPr id="6" name="Picture 5">
            <a:extLst>
              <a:ext uri="{FF2B5EF4-FFF2-40B4-BE49-F238E27FC236}">
                <a16:creationId xmlns:a16="http://schemas.microsoft.com/office/drawing/2014/main" id="{48A6AA9E-A711-C06F-89D2-EB58040C2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169" y="3429000"/>
            <a:ext cx="4235384" cy="2647115"/>
          </a:xfrm>
          <a:prstGeom prst="rect">
            <a:avLst/>
          </a:prstGeom>
        </p:spPr>
      </p:pic>
    </p:spTree>
    <p:extLst>
      <p:ext uri="{BB962C8B-B14F-4D97-AF65-F5344CB8AC3E}">
        <p14:creationId xmlns:p14="http://schemas.microsoft.com/office/powerpoint/2010/main" val="348187911"/>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7D78DD-57B8-28B0-DFFF-350284DEE446}"/>
              </a:ext>
            </a:extLst>
          </p:cNvPr>
          <p:cNvSpPr txBox="1"/>
          <p:nvPr/>
        </p:nvSpPr>
        <p:spPr>
          <a:xfrm>
            <a:off x="833120" y="251622"/>
            <a:ext cx="5684363" cy="400110"/>
          </a:xfrm>
          <a:prstGeom prst="rect">
            <a:avLst/>
          </a:prstGeom>
          <a:noFill/>
        </p:spPr>
        <p:txBody>
          <a:bodyPr wrap="square" rtlCol="0">
            <a:spAutoFit/>
          </a:bodyPr>
          <a:lstStyle/>
          <a:p>
            <a:r>
              <a:rPr lang="en-US" sz="2000" b="1">
                <a:solidFill>
                  <a:srgbClr val="094780"/>
                </a:solidFill>
              </a:rPr>
              <a:t>Factors Influencing Repeat Passenger Rates (RPR)</a:t>
            </a:r>
            <a:endParaRPr lang="en-IN" sz="2000" b="1">
              <a:solidFill>
                <a:srgbClr val="094780"/>
              </a:solidFill>
            </a:endParaRPr>
          </a:p>
        </p:txBody>
      </p:sp>
      <p:sp>
        <p:nvSpPr>
          <p:cNvPr id="5" name="TextBox 4">
            <a:extLst>
              <a:ext uri="{FF2B5EF4-FFF2-40B4-BE49-F238E27FC236}">
                <a16:creationId xmlns:a16="http://schemas.microsoft.com/office/drawing/2014/main" id="{B573DAC4-038C-1BFF-543E-430D14E2CA46}"/>
              </a:ext>
            </a:extLst>
          </p:cNvPr>
          <p:cNvSpPr txBox="1"/>
          <p:nvPr/>
        </p:nvSpPr>
        <p:spPr>
          <a:xfrm>
            <a:off x="833120" y="968117"/>
            <a:ext cx="9851012" cy="3881191"/>
          </a:xfrm>
          <a:prstGeom prst="rect">
            <a:avLst/>
          </a:prstGeom>
          <a:noFill/>
        </p:spPr>
        <p:txBody>
          <a:bodyPr wrap="square" rtlCol="0">
            <a:spAutoFit/>
          </a:bodyPr>
          <a:lstStyle/>
          <a:p>
            <a:r>
              <a:rPr lang="en-US" sz="2000" b="1" u="sng">
                <a:solidFill>
                  <a:srgbClr val="094780"/>
                </a:solidFill>
              </a:rPr>
              <a:t>Key Drivers of High Repeat Passenger Rates :</a:t>
            </a:r>
          </a:p>
          <a:p>
            <a:pPr marL="285750" indent="-285750">
              <a:lnSpc>
                <a:spcPct val="150000"/>
              </a:lnSpc>
              <a:buFont typeface="Wingdings" panose="05000000000000000000" pitchFamily="2" charset="2"/>
              <a:buChar char="v"/>
            </a:pPr>
            <a:r>
              <a:rPr lang="en-US"/>
              <a:t>Trip Experience</a:t>
            </a:r>
          </a:p>
          <a:p>
            <a:pPr marL="285750" indent="-285750">
              <a:lnSpc>
                <a:spcPct val="150000"/>
              </a:lnSpc>
              <a:buFont typeface="Wingdings" panose="05000000000000000000" pitchFamily="2" charset="2"/>
              <a:buChar char="v"/>
            </a:pPr>
            <a:r>
              <a:rPr lang="en-US"/>
              <a:t>Competitive Pricing</a:t>
            </a:r>
          </a:p>
          <a:p>
            <a:pPr marL="285750" indent="-285750">
              <a:lnSpc>
                <a:spcPct val="150000"/>
              </a:lnSpc>
              <a:buFont typeface="Wingdings" panose="05000000000000000000" pitchFamily="2" charset="2"/>
              <a:buChar char="v"/>
            </a:pPr>
            <a:r>
              <a:rPr lang="en-US"/>
              <a:t>City Demographics</a:t>
            </a:r>
          </a:p>
          <a:p>
            <a:pPr marL="285750" indent="-285750">
              <a:lnSpc>
                <a:spcPct val="150000"/>
              </a:lnSpc>
              <a:buFont typeface="Wingdings" panose="05000000000000000000" pitchFamily="2" charset="2"/>
              <a:buChar char="v"/>
            </a:pPr>
            <a:r>
              <a:rPr lang="en-US"/>
              <a:t>Socioeconomic and lifestyle patterns</a:t>
            </a:r>
          </a:p>
          <a:p>
            <a:endParaRPr lang="en-US" sz="2000" b="1">
              <a:solidFill>
                <a:srgbClr val="094780"/>
              </a:solidFill>
            </a:endParaRPr>
          </a:p>
          <a:p>
            <a:r>
              <a:rPr lang="en-US" sz="2000" b="1" u="sng">
                <a:solidFill>
                  <a:srgbClr val="094780"/>
                </a:solidFill>
              </a:rPr>
              <a:t>Causes of Low Repeat Passenger Rates :</a:t>
            </a:r>
            <a:endParaRPr lang="en-US"/>
          </a:p>
          <a:p>
            <a:pPr marL="285750" indent="-285750">
              <a:lnSpc>
                <a:spcPct val="150000"/>
              </a:lnSpc>
              <a:buFont typeface="Wingdings" panose="05000000000000000000" pitchFamily="2" charset="2"/>
              <a:buChar char="v"/>
            </a:pPr>
            <a:r>
              <a:rPr lang="en-US"/>
              <a:t>Seasonal and event-driven trips</a:t>
            </a:r>
          </a:p>
          <a:p>
            <a:pPr marL="285750" indent="-285750">
              <a:lnSpc>
                <a:spcPct val="150000"/>
              </a:lnSpc>
              <a:buFont typeface="Wingdings" panose="05000000000000000000" pitchFamily="2" charset="2"/>
              <a:buChar char="v"/>
            </a:pPr>
            <a:r>
              <a:rPr lang="en-US"/>
              <a:t>Fare sensitivity during peak periods</a:t>
            </a:r>
          </a:p>
          <a:p>
            <a:pPr marL="285750" indent="-285750">
              <a:lnSpc>
                <a:spcPct val="150000"/>
              </a:lnSpc>
              <a:buFont typeface="Wingdings" panose="05000000000000000000" pitchFamily="2" charset="2"/>
              <a:buChar char="v"/>
            </a:pPr>
            <a:r>
              <a:rPr lang="en-US"/>
              <a:t>Tourism cities → visitors, short stays, irregular travel - lower repeat usage</a:t>
            </a:r>
            <a:endParaRPr lang="en-IN"/>
          </a:p>
        </p:txBody>
      </p:sp>
      <p:sp>
        <p:nvSpPr>
          <p:cNvPr id="7" name="Arrow: Pentagon 6">
            <a:extLst>
              <a:ext uri="{FF2B5EF4-FFF2-40B4-BE49-F238E27FC236}">
                <a16:creationId xmlns:a16="http://schemas.microsoft.com/office/drawing/2014/main" id="{451B52EE-7721-8041-67A8-E1C5D3CD3427}"/>
              </a:ext>
            </a:extLst>
          </p:cNvPr>
          <p:cNvSpPr/>
          <p:nvPr/>
        </p:nvSpPr>
        <p:spPr>
          <a:xfrm>
            <a:off x="0" y="193972"/>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SA -1</a:t>
            </a:r>
          </a:p>
        </p:txBody>
      </p:sp>
      <p:pic>
        <p:nvPicPr>
          <p:cNvPr id="3" name="Picture 2">
            <a:extLst>
              <a:ext uri="{FF2B5EF4-FFF2-40B4-BE49-F238E27FC236}">
                <a16:creationId xmlns:a16="http://schemas.microsoft.com/office/drawing/2014/main" id="{DEE08DE9-C2FA-2973-6542-4808025C3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6990" y="762197"/>
            <a:ext cx="3119852" cy="3535833"/>
          </a:xfrm>
          <a:prstGeom prst="rect">
            <a:avLst/>
          </a:prstGeom>
        </p:spPr>
      </p:pic>
    </p:spTree>
    <p:extLst>
      <p:ext uri="{BB962C8B-B14F-4D97-AF65-F5344CB8AC3E}">
        <p14:creationId xmlns:p14="http://schemas.microsoft.com/office/powerpoint/2010/main" val="5054139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EE2D30-2AF0-9F1E-7D15-B1C0027576A4}"/>
              </a:ext>
            </a:extLst>
          </p:cNvPr>
          <p:cNvSpPr txBox="1"/>
          <p:nvPr/>
        </p:nvSpPr>
        <p:spPr>
          <a:xfrm>
            <a:off x="685014" y="947393"/>
            <a:ext cx="10821971" cy="4862870"/>
          </a:xfrm>
          <a:prstGeom prst="rect">
            <a:avLst/>
          </a:prstGeom>
          <a:noFill/>
        </p:spPr>
        <p:txBody>
          <a:bodyPr wrap="square" rtlCol="0">
            <a:spAutoFit/>
          </a:bodyPr>
          <a:lstStyle/>
          <a:p>
            <a:r>
              <a:rPr lang="en-US" sz="2000" b="1" u="sng">
                <a:solidFill>
                  <a:srgbClr val="094780"/>
                </a:solidFill>
              </a:rPr>
              <a:t>Impact of Tourism Seasons &amp; Local Events :</a:t>
            </a:r>
            <a:endParaRPr lang="en-US"/>
          </a:p>
          <a:p>
            <a:pPr marL="285750" indent="-285750">
              <a:lnSpc>
                <a:spcPct val="150000"/>
              </a:lnSpc>
              <a:buFont typeface="Wingdings" panose="05000000000000000000" pitchFamily="2" charset="2"/>
              <a:buChar char="v"/>
            </a:pPr>
            <a:r>
              <a:rPr lang="en-US"/>
              <a:t>Tourism cities such as Jaipur, Kochi, Mysore, and Chandigarh show - Strong weekend dominance</a:t>
            </a:r>
          </a:p>
          <a:p>
            <a:pPr marL="285750" indent="-285750">
              <a:lnSpc>
                <a:spcPct val="150000"/>
              </a:lnSpc>
              <a:buFont typeface="Wingdings" panose="05000000000000000000" pitchFamily="2" charset="2"/>
              <a:buChar char="v"/>
            </a:pPr>
            <a:r>
              <a:rPr lang="en-US"/>
              <a:t>Demand spikes during: Festivals, Vacation periods, Cultural events</a:t>
            </a:r>
          </a:p>
          <a:p>
            <a:pPr marL="285750" indent="-285750">
              <a:lnSpc>
                <a:spcPct val="150000"/>
              </a:lnSpc>
              <a:buFont typeface="Wingdings" panose="05000000000000000000" pitchFamily="2" charset="2"/>
              <a:buChar char="v"/>
            </a:pPr>
            <a:r>
              <a:rPr lang="en-US"/>
              <a:t>Sharp demand drops during off-season months (June, January)</a:t>
            </a:r>
          </a:p>
          <a:p>
            <a:pPr marL="285750" indent="-285750">
              <a:lnSpc>
                <a:spcPct val="150000"/>
              </a:lnSpc>
              <a:buFont typeface="Wingdings" panose="05000000000000000000" pitchFamily="2" charset="2"/>
              <a:buChar char="v"/>
            </a:pPr>
            <a:r>
              <a:rPr lang="en-US"/>
              <a:t>In contrast, business cities maintain stable weekday demand, regardless of seasonality.</a:t>
            </a:r>
          </a:p>
          <a:p>
            <a:endParaRPr lang="en-US"/>
          </a:p>
          <a:p>
            <a:r>
              <a:rPr lang="en-US" sz="2000" b="1" u="sng">
                <a:solidFill>
                  <a:srgbClr val="094780"/>
                </a:solidFill>
              </a:rPr>
              <a:t>Marketing Strategy :</a:t>
            </a:r>
            <a:endParaRPr lang="en-US" b="1"/>
          </a:p>
          <a:p>
            <a:pPr marL="285750" indent="-285750">
              <a:lnSpc>
                <a:spcPct val="150000"/>
              </a:lnSpc>
              <a:buFont typeface="Wingdings" panose="05000000000000000000" pitchFamily="2" charset="2"/>
              <a:buChar char="v"/>
            </a:pPr>
            <a:r>
              <a:rPr lang="en-US"/>
              <a:t>Festival-based ride offers</a:t>
            </a:r>
          </a:p>
          <a:p>
            <a:pPr marL="285750" indent="-285750">
              <a:lnSpc>
                <a:spcPct val="150000"/>
              </a:lnSpc>
              <a:buFont typeface="Wingdings" panose="05000000000000000000" pitchFamily="2" charset="2"/>
              <a:buChar char="v"/>
            </a:pPr>
            <a:r>
              <a:rPr lang="en-US"/>
              <a:t>Airport / railway station promotions</a:t>
            </a:r>
          </a:p>
          <a:p>
            <a:pPr marL="285750" indent="-285750">
              <a:lnSpc>
                <a:spcPct val="150000"/>
              </a:lnSpc>
              <a:buFont typeface="Wingdings" panose="05000000000000000000" pitchFamily="2" charset="2"/>
              <a:buChar char="v"/>
            </a:pPr>
            <a:r>
              <a:rPr lang="en-US"/>
              <a:t>Hotel &amp; sightseeing packages</a:t>
            </a:r>
          </a:p>
          <a:p>
            <a:pPr marL="285750" indent="-285750">
              <a:lnSpc>
                <a:spcPct val="150000"/>
              </a:lnSpc>
              <a:buFont typeface="Wingdings" panose="05000000000000000000" pitchFamily="2" charset="2"/>
              <a:buChar char="v"/>
            </a:pPr>
            <a:r>
              <a:rPr lang="en-US"/>
              <a:t>Weekend surge campaigns</a:t>
            </a:r>
          </a:p>
          <a:p>
            <a:endParaRPr lang="en-US"/>
          </a:p>
          <a:p>
            <a:endParaRPr lang="en-IN"/>
          </a:p>
        </p:txBody>
      </p:sp>
      <p:sp>
        <p:nvSpPr>
          <p:cNvPr id="5" name="TextBox 4">
            <a:extLst>
              <a:ext uri="{FF2B5EF4-FFF2-40B4-BE49-F238E27FC236}">
                <a16:creationId xmlns:a16="http://schemas.microsoft.com/office/drawing/2014/main" id="{FA29A0BE-3125-13F5-2812-BC770B758258}"/>
              </a:ext>
            </a:extLst>
          </p:cNvPr>
          <p:cNvSpPr txBox="1"/>
          <p:nvPr/>
        </p:nvSpPr>
        <p:spPr>
          <a:xfrm>
            <a:off x="833120" y="243848"/>
            <a:ext cx="4689626" cy="400110"/>
          </a:xfrm>
          <a:prstGeom prst="rect">
            <a:avLst/>
          </a:prstGeom>
          <a:noFill/>
        </p:spPr>
        <p:txBody>
          <a:bodyPr wrap="square" rtlCol="0">
            <a:spAutoFit/>
          </a:bodyPr>
          <a:lstStyle/>
          <a:p>
            <a:r>
              <a:rPr lang="en-IN" sz="2000" b="1">
                <a:solidFill>
                  <a:srgbClr val="094780"/>
                </a:solidFill>
              </a:rPr>
              <a:t>Tourism vs Business Demand Impact</a:t>
            </a:r>
          </a:p>
        </p:txBody>
      </p:sp>
      <p:sp>
        <p:nvSpPr>
          <p:cNvPr id="6" name="Arrow: Pentagon 5">
            <a:extLst>
              <a:ext uri="{FF2B5EF4-FFF2-40B4-BE49-F238E27FC236}">
                <a16:creationId xmlns:a16="http://schemas.microsoft.com/office/drawing/2014/main" id="{9D81E044-C95C-71CE-86AD-DCB7320A1EC9}"/>
              </a:ext>
            </a:extLst>
          </p:cNvPr>
          <p:cNvSpPr/>
          <p:nvPr/>
        </p:nvSpPr>
        <p:spPr>
          <a:xfrm>
            <a:off x="0" y="201587"/>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SA -2</a:t>
            </a:r>
          </a:p>
        </p:txBody>
      </p:sp>
      <p:pic>
        <p:nvPicPr>
          <p:cNvPr id="8" name="Picture 7">
            <a:extLst>
              <a:ext uri="{FF2B5EF4-FFF2-40B4-BE49-F238E27FC236}">
                <a16:creationId xmlns:a16="http://schemas.microsoft.com/office/drawing/2014/main" id="{B2C9699A-5C4F-B302-9DF8-F9D9C4CCF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0940" y="3557026"/>
            <a:ext cx="3180678" cy="3077409"/>
          </a:xfrm>
          <a:prstGeom prst="rect">
            <a:avLst/>
          </a:prstGeom>
        </p:spPr>
      </p:pic>
    </p:spTree>
    <p:extLst>
      <p:ext uri="{BB962C8B-B14F-4D97-AF65-F5344CB8AC3E}">
        <p14:creationId xmlns:p14="http://schemas.microsoft.com/office/powerpoint/2010/main" val="3613474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D000F4-1B31-DE40-F42E-A031F39AF92D}"/>
              </a:ext>
            </a:extLst>
          </p:cNvPr>
          <p:cNvSpPr txBox="1"/>
          <p:nvPr/>
        </p:nvSpPr>
        <p:spPr>
          <a:xfrm>
            <a:off x="820132" y="617455"/>
            <a:ext cx="1819373" cy="584775"/>
          </a:xfrm>
          <a:prstGeom prst="rect">
            <a:avLst/>
          </a:prstGeom>
          <a:noFill/>
        </p:spPr>
        <p:txBody>
          <a:bodyPr wrap="square" rtlCol="0">
            <a:spAutoFit/>
          </a:bodyPr>
          <a:lstStyle/>
          <a:p>
            <a:r>
              <a:rPr lang="en-IN" sz="3200" b="1" u="sng">
                <a:solidFill>
                  <a:srgbClr val="094780"/>
                </a:solidFill>
              </a:rPr>
              <a:t>Agenda :</a:t>
            </a:r>
          </a:p>
        </p:txBody>
      </p:sp>
      <p:sp>
        <p:nvSpPr>
          <p:cNvPr id="5" name="TextBox 4">
            <a:extLst>
              <a:ext uri="{FF2B5EF4-FFF2-40B4-BE49-F238E27FC236}">
                <a16:creationId xmlns:a16="http://schemas.microsoft.com/office/drawing/2014/main" id="{5FE71FCE-B09B-9EFD-0246-48B706B957E6}"/>
              </a:ext>
            </a:extLst>
          </p:cNvPr>
          <p:cNvSpPr txBox="1"/>
          <p:nvPr/>
        </p:nvSpPr>
        <p:spPr>
          <a:xfrm>
            <a:off x="820132" y="1429577"/>
            <a:ext cx="4675695" cy="391305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400" b="1"/>
              <a:t>Problem Statement</a:t>
            </a:r>
          </a:p>
          <a:p>
            <a:pPr marL="342900" indent="-342900">
              <a:lnSpc>
                <a:spcPct val="150000"/>
              </a:lnSpc>
              <a:buFont typeface="Arial" panose="020B0604020202020204" pitchFamily="34" charset="0"/>
              <a:buChar char="•"/>
            </a:pPr>
            <a:r>
              <a:rPr lang="en-IN" sz="2400" b="1"/>
              <a:t>Project Objective</a:t>
            </a:r>
          </a:p>
          <a:p>
            <a:pPr marL="342900" indent="-342900">
              <a:lnSpc>
                <a:spcPct val="150000"/>
              </a:lnSpc>
              <a:buFont typeface="Arial" panose="020B0604020202020204" pitchFamily="34" charset="0"/>
              <a:buChar char="•"/>
            </a:pPr>
            <a:r>
              <a:rPr lang="en-IN" sz="2400" b="1"/>
              <a:t>Dataset Overview</a:t>
            </a:r>
          </a:p>
          <a:p>
            <a:pPr marL="342900" indent="-342900">
              <a:lnSpc>
                <a:spcPct val="150000"/>
              </a:lnSpc>
              <a:buFont typeface="Arial" panose="020B0604020202020204" pitchFamily="34" charset="0"/>
              <a:buChar char="•"/>
            </a:pPr>
            <a:r>
              <a:rPr lang="en-IN" sz="2400" b="1"/>
              <a:t>Primary &amp; Secondary Analysis</a:t>
            </a:r>
          </a:p>
          <a:p>
            <a:pPr marL="342900" indent="-342900">
              <a:lnSpc>
                <a:spcPct val="150000"/>
              </a:lnSpc>
              <a:buFont typeface="Arial" panose="020B0604020202020204" pitchFamily="34" charset="0"/>
              <a:buChar char="•"/>
            </a:pPr>
            <a:r>
              <a:rPr lang="en-IN" sz="2400" b="1"/>
              <a:t>Ad-hoc Requests</a:t>
            </a:r>
          </a:p>
          <a:p>
            <a:pPr marL="342900" indent="-342900">
              <a:lnSpc>
                <a:spcPct val="150000"/>
              </a:lnSpc>
              <a:buFont typeface="Arial" panose="020B0604020202020204" pitchFamily="34" charset="0"/>
              <a:buChar char="•"/>
            </a:pPr>
            <a:r>
              <a:rPr lang="en-IN" sz="2400" b="1"/>
              <a:t>Dashboard View</a:t>
            </a:r>
          </a:p>
          <a:p>
            <a:pPr marL="342900" indent="-342900">
              <a:lnSpc>
                <a:spcPct val="150000"/>
              </a:lnSpc>
              <a:buFont typeface="Arial" panose="020B0604020202020204" pitchFamily="34" charset="0"/>
              <a:buChar char="•"/>
            </a:pPr>
            <a:r>
              <a:rPr lang="en-IN" sz="2400" b="1"/>
              <a:t>Recommendations</a:t>
            </a:r>
          </a:p>
        </p:txBody>
      </p:sp>
      <p:pic>
        <p:nvPicPr>
          <p:cNvPr id="3" name="Picture 2">
            <a:extLst>
              <a:ext uri="{FF2B5EF4-FFF2-40B4-BE49-F238E27FC236}">
                <a16:creationId xmlns:a16="http://schemas.microsoft.com/office/drawing/2014/main" id="{BDEDA26B-8CCF-A0B4-E741-4C0BE4C04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327" y="1205032"/>
            <a:ext cx="3728108" cy="4137603"/>
          </a:xfrm>
          <a:prstGeom prst="rect">
            <a:avLst/>
          </a:prstGeom>
        </p:spPr>
      </p:pic>
    </p:spTree>
    <p:extLst>
      <p:ext uri="{BB962C8B-B14F-4D97-AF65-F5344CB8AC3E}">
        <p14:creationId xmlns:p14="http://schemas.microsoft.com/office/powerpoint/2010/main" val="330923550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14E20C-9E9B-A931-DD1B-5E55B605D9AC}"/>
              </a:ext>
            </a:extLst>
          </p:cNvPr>
          <p:cNvSpPr txBox="1"/>
          <p:nvPr/>
        </p:nvSpPr>
        <p:spPr>
          <a:xfrm>
            <a:off x="833120" y="1162648"/>
            <a:ext cx="7933808" cy="3434915"/>
          </a:xfrm>
          <a:prstGeom prst="rect">
            <a:avLst/>
          </a:prstGeom>
          <a:noFill/>
        </p:spPr>
        <p:txBody>
          <a:bodyPr wrap="square">
            <a:spAutoFit/>
          </a:bodyPr>
          <a:lstStyle/>
          <a:p>
            <a:r>
              <a:rPr lang="en-IN" sz="2000" b="1" u="sng">
                <a:solidFill>
                  <a:srgbClr val="094780"/>
                </a:solidFill>
              </a:rPr>
              <a:t>Emerging Mobility Trends Impacting Cab Service Market in Tier-II Cities :</a:t>
            </a:r>
          </a:p>
          <a:p>
            <a:pPr marL="285750" indent="-285750">
              <a:lnSpc>
                <a:spcPct val="150000"/>
              </a:lnSpc>
              <a:buFont typeface="Wingdings" panose="05000000000000000000" pitchFamily="2" charset="2"/>
              <a:buChar char="v"/>
            </a:pPr>
            <a:r>
              <a:rPr lang="en-IN"/>
              <a:t>Electric Vehicles Adoption</a:t>
            </a:r>
          </a:p>
          <a:p>
            <a:pPr marL="285750" indent="-285750">
              <a:lnSpc>
                <a:spcPct val="150000"/>
              </a:lnSpc>
              <a:buFont typeface="Wingdings" panose="05000000000000000000" pitchFamily="2" charset="2"/>
              <a:buChar char="v"/>
            </a:pPr>
            <a:r>
              <a:rPr lang="en-IN"/>
              <a:t>Hybrid Vehicles Adoption</a:t>
            </a:r>
          </a:p>
          <a:p>
            <a:pPr marL="285750" indent="-285750">
              <a:lnSpc>
                <a:spcPct val="150000"/>
              </a:lnSpc>
              <a:buFont typeface="Wingdings" panose="05000000000000000000" pitchFamily="2" charset="2"/>
              <a:buChar char="v"/>
            </a:pPr>
            <a:r>
              <a:rPr lang="en-IN"/>
              <a:t>Green Energy Infrastructure</a:t>
            </a:r>
          </a:p>
          <a:p>
            <a:endParaRPr lang="en-IN"/>
          </a:p>
          <a:p>
            <a:r>
              <a:rPr lang="en-IN" sz="2000" b="1" u="sng">
                <a:solidFill>
                  <a:srgbClr val="094780"/>
                </a:solidFill>
              </a:rPr>
              <a:t>Benefits of Integrating EVs and Hybrids for Goodcabs :</a:t>
            </a:r>
          </a:p>
          <a:p>
            <a:pPr marL="285750" indent="-285750">
              <a:lnSpc>
                <a:spcPct val="150000"/>
              </a:lnSpc>
              <a:buFont typeface="Wingdings" panose="05000000000000000000" pitchFamily="2" charset="2"/>
              <a:buChar char="v"/>
            </a:pPr>
            <a:r>
              <a:rPr lang="en-IN"/>
              <a:t>Lower Operational Cost</a:t>
            </a:r>
          </a:p>
          <a:p>
            <a:pPr marL="285750" indent="-285750">
              <a:lnSpc>
                <a:spcPct val="150000"/>
              </a:lnSpc>
              <a:buFont typeface="Wingdings" panose="05000000000000000000" pitchFamily="2" charset="2"/>
              <a:buChar char="v"/>
            </a:pPr>
            <a:r>
              <a:rPr lang="en-IN"/>
              <a:t>Enhance long-term competitiveness</a:t>
            </a:r>
          </a:p>
          <a:p>
            <a:pPr marL="285750" indent="-285750">
              <a:lnSpc>
                <a:spcPct val="150000"/>
              </a:lnSpc>
              <a:buFont typeface="Wingdings" panose="05000000000000000000" pitchFamily="2" charset="2"/>
              <a:buChar char="v"/>
            </a:pPr>
            <a:r>
              <a:rPr lang="en-IN"/>
              <a:t>Improve brand perception</a:t>
            </a:r>
          </a:p>
        </p:txBody>
      </p:sp>
      <p:sp>
        <p:nvSpPr>
          <p:cNvPr id="6" name="Arrow: Pentagon 5">
            <a:extLst>
              <a:ext uri="{FF2B5EF4-FFF2-40B4-BE49-F238E27FC236}">
                <a16:creationId xmlns:a16="http://schemas.microsoft.com/office/drawing/2014/main" id="{9913CB97-6677-D017-94B1-3D42385DCE2C}"/>
              </a:ext>
            </a:extLst>
          </p:cNvPr>
          <p:cNvSpPr/>
          <p:nvPr/>
        </p:nvSpPr>
        <p:spPr>
          <a:xfrm>
            <a:off x="0" y="271476"/>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SA -3</a:t>
            </a:r>
          </a:p>
        </p:txBody>
      </p:sp>
      <p:sp>
        <p:nvSpPr>
          <p:cNvPr id="7" name="TextBox 6">
            <a:extLst>
              <a:ext uri="{FF2B5EF4-FFF2-40B4-BE49-F238E27FC236}">
                <a16:creationId xmlns:a16="http://schemas.microsoft.com/office/drawing/2014/main" id="{67278729-D7D6-864A-A0BA-34B614535C5C}"/>
              </a:ext>
            </a:extLst>
          </p:cNvPr>
          <p:cNvSpPr txBox="1"/>
          <p:nvPr/>
        </p:nvSpPr>
        <p:spPr>
          <a:xfrm>
            <a:off x="833120" y="329126"/>
            <a:ext cx="6246410" cy="400110"/>
          </a:xfrm>
          <a:prstGeom prst="rect">
            <a:avLst/>
          </a:prstGeom>
          <a:noFill/>
        </p:spPr>
        <p:txBody>
          <a:bodyPr wrap="square" rtlCol="0">
            <a:spAutoFit/>
          </a:bodyPr>
          <a:lstStyle/>
          <a:p>
            <a:r>
              <a:rPr lang="en-US" sz="2000" b="1">
                <a:solidFill>
                  <a:srgbClr val="094780"/>
                </a:solidFill>
              </a:rPr>
              <a:t>Emerging Mobility Trends &amp; GOODCABS’ Adaptation</a:t>
            </a:r>
            <a:endParaRPr lang="en-IN" sz="2000" b="1">
              <a:solidFill>
                <a:srgbClr val="094780"/>
              </a:solidFill>
            </a:endParaRPr>
          </a:p>
        </p:txBody>
      </p:sp>
      <p:pic>
        <p:nvPicPr>
          <p:cNvPr id="3" name="Picture 2">
            <a:extLst>
              <a:ext uri="{FF2B5EF4-FFF2-40B4-BE49-F238E27FC236}">
                <a16:creationId xmlns:a16="http://schemas.microsoft.com/office/drawing/2014/main" id="{5CC46435-54CB-F94E-9F53-5F4F15FA5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9530" y="2043990"/>
            <a:ext cx="4847535" cy="2770020"/>
          </a:xfrm>
          <a:prstGeom prst="rect">
            <a:avLst/>
          </a:prstGeom>
        </p:spPr>
      </p:pic>
    </p:spTree>
    <p:extLst>
      <p:ext uri="{BB962C8B-B14F-4D97-AF65-F5344CB8AC3E}">
        <p14:creationId xmlns:p14="http://schemas.microsoft.com/office/powerpoint/2010/main" val="39284344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4B9F67-2441-0D1C-9864-66314374DE1E}"/>
              </a:ext>
            </a:extLst>
          </p:cNvPr>
          <p:cNvSpPr txBox="1"/>
          <p:nvPr/>
        </p:nvSpPr>
        <p:spPr>
          <a:xfrm>
            <a:off x="1137501" y="1013381"/>
            <a:ext cx="4958499" cy="5001369"/>
          </a:xfrm>
          <a:prstGeom prst="rect">
            <a:avLst/>
          </a:prstGeom>
          <a:noFill/>
        </p:spPr>
        <p:txBody>
          <a:bodyPr wrap="square" rtlCol="0">
            <a:spAutoFit/>
          </a:bodyPr>
          <a:lstStyle/>
          <a:p>
            <a:r>
              <a:rPr lang="en-IN" sz="2000" b="1" u="sng">
                <a:solidFill>
                  <a:srgbClr val="094780"/>
                </a:solidFill>
              </a:rPr>
              <a:t>High-Potential Partnership Segments :</a:t>
            </a:r>
          </a:p>
          <a:p>
            <a:pPr marL="285750" indent="-285750">
              <a:lnSpc>
                <a:spcPct val="150000"/>
              </a:lnSpc>
              <a:buFont typeface="Wingdings" panose="05000000000000000000" pitchFamily="2" charset="2"/>
              <a:buChar char="v"/>
            </a:pPr>
            <a:r>
              <a:rPr lang="en-US"/>
              <a:t>Hotels &amp; Resorts (tourism cities)</a:t>
            </a:r>
          </a:p>
          <a:p>
            <a:pPr marL="285750" indent="-285750">
              <a:lnSpc>
                <a:spcPct val="150000"/>
              </a:lnSpc>
              <a:buFont typeface="Wingdings" panose="05000000000000000000" pitchFamily="2" charset="2"/>
              <a:buChar char="v"/>
            </a:pPr>
            <a:r>
              <a:rPr lang="en-US"/>
              <a:t>Malls &amp; Commercial Hubs (business cities)</a:t>
            </a:r>
          </a:p>
          <a:p>
            <a:pPr marL="285750" indent="-285750">
              <a:lnSpc>
                <a:spcPct val="150000"/>
              </a:lnSpc>
              <a:buFont typeface="Wingdings" panose="05000000000000000000" pitchFamily="2" charset="2"/>
              <a:buChar char="v"/>
            </a:pPr>
            <a:r>
              <a:rPr lang="en-US"/>
              <a:t>Event venues &amp; convention centers</a:t>
            </a:r>
          </a:p>
          <a:p>
            <a:pPr marL="285750" indent="-285750">
              <a:lnSpc>
                <a:spcPct val="150000"/>
              </a:lnSpc>
              <a:buFont typeface="Wingdings" panose="05000000000000000000" pitchFamily="2" charset="2"/>
              <a:buChar char="v"/>
            </a:pPr>
            <a:r>
              <a:rPr lang="en-US"/>
              <a:t>Airports &amp; railway stations</a:t>
            </a:r>
          </a:p>
          <a:p>
            <a:pPr marL="285750" indent="-285750">
              <a:lnSpc>
                <a:spcPct val="150000"/>
              </a:lnSpc>
              <a:buFont typeface="Wingdings" panose="05000000000000000000" pitchFamily="2" charset="2"/>
              <a:buChar char="v"/>
            </a:pPr>
            <a:r>
              <a:rPr lang="en-US"/>
              <a:t>Corporate offices &amp; IT parks</a:t>
            </a:r>
          </a:p>
          <a:p>
            <a:endParaRPr lang="en-IN"/>
          </a:p>
          <a:p>
            <a:r>
              <a:rPr lang="en-US" sz="2000" b="1" u="sng">
                <a:solidFill>
                  <a:srgbClr val="094780"/>
                </a:solidFill>
              </a:rPr>
              <a:t>Business Impact of Partnerships :</a:t>
            </a:r>
          </a:p>
          <a:p>
            <a:pPr marL="285750" indent="-285750">
              <a:lnSpc>
                <a:spcPct val="150000"/>
              </a:lnSpc>
              <a:buFont typeface="Wingdings" panose="05000000000000000000" pitchFamily="2" charset="2"/>
              <a:buChar char="v"/>
            </a:pPr>
            <a:r>
              <a:rPr lang="en-US"/>
              <a:t>Guaranteed demand inflow</a:t>
            </a:r>
          </a:p>
          <a:p>
            <a:pPr marL="285750" indent="-285750">
              <a:lnSpc>
                <a:spcPct val="150000"/>
              </a:lnSpc>
              <a:buFont typeface="Wingdings" panose="05000000000000000000" pitchFamily="2" charset="2"/>
              <a:buChar char="v"/>
            </a:pPr>
            <a:r>
              <a:rPr lang="en-US"/>
              <a:t>Increased repeat usage</a:t>
            </a:r>
          </a:p>
          <a:p>
            <a:pPr marL="285750" indent="-285750">
              <a:lnSpc>
                <a:spcPct val="150000"/>
              </a:lnSpc>
              <a:buFont typeface="Wingdings" panose="05000000000000000000" pitchFamily="2" charset="2"/>
              <a:buChar char="v"/>
            </a:pPr>
            <a:r>
              <a:rPr lang="en-US"/>
              <a:t>Improved brand visibility</a:t>
            </a:r>
          </a:p>
          <a:p>
            <a:pPr marL="285750" indent="-285750">
              <a:lnSpc>
                <a:spcPct val="150000"/>
              </a:lnSpc>
              <a:buFont typeface="Wingdings" panose="05000000000000000000" pitchFamily="2" charset="2"/>
              <a:buChar char="v"/>
            </a:pPr>
            <a:r>
              <a:rPr lang="en-US"/>
              <a:t>Enhanced customer trust</a:t>
            </a:r>
          </a:p>
          <a:p>
            <a:endParaRPr lang="en-IN"/>
          </a:p>
        </p:txBody>
      </p:sp>
      <p:sp>
        <p:nvSpPr>
          <p:cNvPr id="5" name="Arrow: Pentagon 4">
            <a:extLst>
              <a:ext uri="{FF2B5EF4-FFF2-40B4-BE49-F238E27FC236}">
                <a16:creationId xmlns:a16="http://schemas.microsoft.com/office/drawing/2014/main" id="{1120C19C-788F-6D01-AD0E-4DF8A762A7C2}"/>
              </a:ext>
            </a:extLst>
          </p:cNvPr>
          <p:cNvSpPr/>
          <p:nvPr/>
        </p:nvSpPr>
        <p:spPr>
          <a:xfrm>
            <a:off x="0" y="271476"/>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SA -4</a:t>
            </a:r>
          </a:p>
        </p:txBody>
      </p:sp>
      <p:sp>
        <p:nvSpPr>
          <p:cNvPr id="6" name="TextBox 5">
            <a:extLst>
              <a:ext uri="{FF2B5EF4-FFF2-40B4-BE49-F238E27FC236}">
                <a16:creationId xmlns:a16="http://schemas.microsoft.com/office/drawing/2014/main" id="{6CE40EE8-26F5-6448-3078-64B2B318A1B1}"/>
              </a:ext>
            </a:extLst>
          </p:cNvPr>
          <p:cNvSpPr txBox="1"/>
          <p:nvPr/>
        </p:nvSpPr>
        <p:spPr>
          <a:xfrm>
            <a:off x="833120" y="329126"/>
            <a:ext cx="5712643" cy="400110"/>
          </a:xfrm>
          <a:prstGeom prst="rect">
            <a:avLst/>
          </a:prstGeom>
          <a:noFill/>
        </p:spPr>
        <p:txBody>
          <a:bodyPr wrap="square" rtlCol="0">
            <a:spAutoFit/>
          </a:bodyPr>
          <a:lstStyle/>
          <a:p>
            <a:r>
              <a:rPr lang="en-US" sz="2000" b="1">
                <a:solidFill>
                  <a:srgbClr val="094780"/>
                </a:solidFill>
              </a:rPr>
              <a:t>Partnership Opportunities with Local Businesses</a:t>
            </a:r>
            <a:endParaRPr lang="en-IN" sz="2000" b="1">
              <a:solidFill>
                <a:srgbClr val="094780"/>
              </a:solidFill>
            </a:endParaRPr>
          </a:p>
        </p:txBody>
      </p:sp>
      <p:pic>
        <p:nvPicPr>
          <p:cNvPr id="3" name="Picture 2">
            <a:extLst>
              <a:ext uri="{FF2B5EF4-FFF2-40B4-BE49-F238E27FC236}">
                <a16:creationId xmlns:a16="http://schemas.microsoft.com/office/drawing/2014/main" id="{23B385AE-BAD5-9182-0DFF-86E60C3C0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274" y="1318579"/>
            <a:ext cx="4469928" cy="4469928"/>
          </a:xfrm>
          <a:prstGeom prst="rect">
            <a:avLst/>
          </a:prstGeom>
        </p:spPr>
      </p:pic>
    </p:spTree>
    <p:extLst>
      <p:ext uri="{BB962C8B-B14F-4D97-AF65-F5344CB8AC3E}">
        <p14:creationId xmlns:p14="http://schemas.microsoft.com/office/powerpoint/2010/main" val="1961190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2077A5-1516-63CD-A7A0-A043E41804AC}"/>
              </a:ext>
            </a:extLst>
          </p:cNvPr>
          <p:cNvSpPr txBox="1"/>
          <p:nvPr/>
        </p:nvSpPr>
        <p:spPr>
          <a:xfrm>
            <a:off x="1002802" y="1143296"/>
            <a:ext cx="4072379" cy="4555093"/>
          </a:xfrm>
          <a:prstGeom prst="rect">
            <a:avLst/>
          </a:prstGeom>
          <a:noFill/>
        </p:spPr>
        <p:txBody>
          <a:bodyPr wrap="square">
            <a:spAutoFit/>
          </a:bodyPr>
          <a:lstStyle/>
          <a:p>
            <a:r>
              <a:rPr lang="en-IN" sz="2000" b="1" u="sng">
                <a:solidFill>
                  <a:srgbClr val="094780"/>
                </a:solidFill>
              </a:rPr>
              <a:t>Customer Behavior Data :</a:t>
            </a:r>
          </a:p>
          <a:p>
            <a:pPr marL="285750" indent="-285750">
              <a:lnSpc>
                <a:spcPct val="150000"/>
              </a:lnSpc>
              <a:buFont typeface="Wingdings" panose="05000000000000000000" pitchFamily="2" charset="2"/>
              <a:buChar char="v"/>
            </a:pPr>
            <a:r>
              <a:rPr lang="en-IN"/>
              <a:t>Booking time patterns</a:t>
            </a:r>
          </a:p>
          <a:p>
            <a:pPr marL="285750" indent="-285750">
              <a:lnSpc>
                <a:spcPct val="150000"/>
              </a:lnSpc>
              <a:buFont typeface="Wingdings" panose="05000000000000000000" pitchFamily="2" charset="2"/>
              <a:buChar char="v"/>
            </a:pPr>
            <a:r>
              <a:rPr lang="en-IN"/>
              <a:t>Cancellation reasons</a:t>
            </a:r>
          </a:p>
          <a:p>
            <a:pPr marL="285750" indent="-285750">
              <a:lnSpc>
                <a:spcPct val="150000"/>
              </a:lnSpc>
              <a:buFont typeface="Wingdings" panose="05000000000000000000" pitchFamily="2" charset="2"/>
              <a:buChar char="v"/>
            </a:pPr>
            <a:r>
              <a:rPr lang="en-IN"/>
              <a:t>Promo usage &amp; response</a:t>
            </a:r>
          </a:p>
          <a:p>
            <a:endParaRPr lang="en-IN"/>
          </a:p>
          <a:p>
            <a:r>
              <a:rPr lang="en-IN" b="1" u="sng">
                <a:solidFill>
                  <a:srgbClr val="094780"/>
                </a:solidFill>
              </a:rPr>
              <a:t>Operational Efficiency Data :</a:t>
            </a:r>
          </a:p>
          <a:p>
            <a:pPr marL="285750" indent="-285750">
              <a:lnSpc>
                <a:spcPct val="150000"/>
              </a:lnSpc>
              <a:buFont typeface="Wingdings" panose="05000000000000000000" pitchFamily="2" charset="2"/>
              <a:buChar char="v"/>
            </a:pPr>
            <a:r>
              <a:rPr lang="en-IN"/>
              <a:t>Driver idle time</a:t>
            </a:r>
          </a:p>
          <a:p>
            <a:pPr marL="285750" indent="-285750">
              <a:lnSpc>
                <a:spcPct val="150000"/>
              </a:lnSpc>
              <a:buFont typeface="Wingdings" panose="05000000000000000000" pitchFamily="2" charset="2"/>
              <a:buChar char="v"/>
            </a:pPr>
            <a:r>
              <a:rPr lang="en-IN"/>
              <a:t>Ride acceptance rate</a:t>
            </a:r>
          </a:p>
          <a:p>
            <a:pPr marL="285750" indent="-285750">
              <a:lnSpc>
                <a:spcPct val="150000"/>
              </a:lnSpc>
              <a:buFont typeface="Wingdings" panose="05000000000000000000" pitchFamily="2" charset="2"/>
              <a:buChar char="v"/>
            </a:pPr>
            <a:r>
              <a:rPr lang="en-IN"/>
              <a:t>Trip completion delays</a:t>
            </a:r>
          </a:p>
          <a:p>
            <a:pPr marL="285750" indent="-285750">
              <a:lnSpc>
                <a:spcPct val="150000"/>
              </a:lnSpc>
              <a:buFont typeface="Wingdings" panose="05000000000000000000" pitchFamily="2" charset="2"/>
              <a:buChar char="v"/>
            </a:pPr>
            <a:r>
              <a:rPr lang="en-IN"/>
              <a:t>Surge pricing impact</a:t>
            </a:r>
          </a:p>
          <a:p>
            <a:pPr marL="285750" indent="-285750">
              <a:lnSpc>
                <a:spcPct val="150000"/>
              </a:lnSpc>
              <a:buFont typeface="Wingdings" panose="05000000000000000000" pitchFamily="2" charset="2"/>
              <a:buChar char="v"/>
            </a:pPr>
            <a:r>
              <a:rPr lang="en-IN"/>
              <a:t>Driver availability by time slot</a:t>
            </a:r>
          </a:p>
          <a:p>
            <a:endParaRPr lang="en-IN"/>
          </a:p>
        </p:txBody>
      </p:sp>
      <p:sp>
        <p:nvSpPr>
          <p:cNvPr id="7" name="Arrow: Pentagon 6">
            <a:extLst>
              <a:ext uri="{FF2B5EF4-FFF2-40B4-BE49-F238E27FC236}">
                <a16:creationId xmlns:a16="http://schemas.microsoft.com/office/drawing/2014/main" id="{FBA4969A-9CAE-7F54-830F-E41AD1BC9BB9}"/>
              </a:ext>
            </a:extLst>
          </p:cNvPr>
          <p:cNvSpPr/>
          <p:nvPr/>
        </p:nvSpPr>
        <p:spPr>
          <a:xfrm>
            <a:off x="0" y="271476"/>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SA -5</a:t>
            </a:r>
          </a:p>
        </p:txBody>
      </p:sp>
      <p:sp>
        <p:nvSpPr>
          <p:cNvPr id="8" name="TextBox 7">
            <a:extLst>
              <a:ext uri="{FF2B5EF4-FFF2-40B4-BE49-F238E27FC236}">
                <a16:creationId xmlns:a16="http://schemas.microsoft.com/office/drawing/2014/main" id="{C9E7D163-0424-AA7B-A605-BC224CCDBD83}"/>
              </a:ext>
            </a:extLst>
          </p:cNvPr>
          <p:cNvSpPr txBox="1"/>
          <p:nvPr/>
        </p:nvSpPr>
        <p:spPr>
          <a:xfrm>
            <a:off x="833120" y="347579"/>
            <a:ext cx="6136849" cy="400110"/>
          </a:xfrm>
          <a:prstGeom prst="rect">
            <a:avLst/>
          </a:prstGeom>
          <a:noFill/>
        </p:spPr>
        <p:txBody>
          <a:bodyPr wrap="square" rtlCol="0">
            <a:spAutoFit/>
          </a:bodyPr>
          <a:lstStyle/>
          <a:p>
            <a:r>
              <a:rPr lang="en-US" sz="2000" b="1">
                <a:solidFill>
                  <a:srgbClr val="094780"/>
                </a:solidFill>
              </a:rPr>
              <a:t>Data Collection for Enhanced Data-Driven Decisions</a:t>
            </a:r>
            <a:endParaRPr lang="en-IN" sz="2000" b="1">
              <a:solidFill>
                <a:srgbClr val="094780"/>
              </a:solidFill>
            </a:endParaRPr>
          </a:p>
        </p:txBody>
      </p:sp>
      <p:pic>
        <p:nvPicPr>
          <p:cNvPr id="3" name="Picture 2">
            <a:extLst>
              <a:ext uri="{FF2B5EF4-FFF2-40B4-BE49-F238E27FC236}">
                <a16:creationId xmlns:a16="http://schemas.microsoft.com/office/drawing/2014/main" id="{367E317C-B928-04AA-FED0-D49CA17DE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821" y="1303036"/>
            <a:ext cx="4251928" cy="4251928"/>
          </a:xfrm>
          <a:prstGeom prst="rect">
            <a:avLst/>
          </a:prstGeom>
        </p:spPr>
      </p:pic>
    </p:spTree>
    <p:extLst>
      <p:ext uri="{BB962C8B-B14F-4D97-AF65-F5344CB8AC3E}">
        <p14:creationId xmlns:p14="http://schemas.microsoft.com/office/powerpoint/2010/main" val="26063620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BF5F6C-AFA5-715C-AC1F-6C61F8F0A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896" y="1612381"/>
            <a:ext cx="5133589" cy="4069110"/>
          </a:xfrm>
          <a:prstGeom prst="rect">
            <a:avLst/>
          </a:prstGeom>
        </p:spPr>
      </p:pic>
      <p:sp>
        <p:nvSpPr>
          <p:cNvPr id="6" name="TextBox 5">
            <a:extLst>
              <a:ext uri="{FF2B5EF4-FFF2-40B4-BE49-F238E27FC236}">
                <a16:creationId xmlns:a16="http://schemas.microsoft.com/office/drawing/2014/main" id="{518F2718-FC5C-D5C2-D986-D2EA85E38BFB}"/>
              </a:ext>
            </a:extLst>
          </p:cNvPr>
          <p:cNvSpPr txBox="1"/>
          <p:nvPr/>
        </p:nvSpPr>
        <p:spPr>
          <a:xfrm>
            <a:off x="443059" y="1176508"/>
            <a:ext cx="4949072" cy="461665"/>
          </a:xfrm>
          <a:prstGeom prst="rect">
            <a:avLst/>
          </a:prstGeom>
          <a:noFill/>
        </p:spPr>
        <p:txBody>
          <a:bodyPr wrap="square" rtlCol="0">
            <a:spAutoFit/>
          </a:bodyPr>
          <a:lstStyle/>
          <a:p>
            <a:r>
              <a:rPr lang="en-IN" sz="2400" b="1" u="sng">
                <a:solidFill>
                  <a:srgbClr val="094780"/>
                </a:solidFill>
              </a:rPr>
              <a:t>Ad-hoc Requests :</a:t>
            </a:r>
          </a:p>
        </p:txBody>
      </p:sp>
      <p:sp>
        <p:nvSpPr>
          <p:cNvPr id="7" name="TextBox 6">
            <a:extLst>
              <a:ext uri="{FF2B5EF4-FFF2-40B4-BE49-F238E27FC236}">
                <a16:creationId xmlns:a16="http://schemas.microsoft.com/office/drawing/2014/main" id="{CFC8924E-3100-5EA6-E5DD-C1764930E342}"/>
              </a:ext>
            </a:extLst>
          </p:cNvPr>
          <p:cNvSpPr txBox="1"/>
          <p:nvPr/>
        </p:nvSpPr>
        <p:spPr>
          <a:xfrm>
            <a:off x="443059" y="1615634"/>
            <a:ext cx="5213023" cy="4065857"/>
          </a:xfrm>
          <a:prstGeom prst="rect">
            <a:avLst/>
          </a:prstGeom>
          <a:noFill/>
        </p:spPr>
        <p:txBody>
          <a:bodyPr wrap="square" rtlCol="0">
            <a:spAutoFit/>
          </a:bodyPr>
          <a:lstStyle/>
          <a:p>
            <a:endParaRPr lang="en-US" b="1"/>
          </a:p>
          <a:p>
            <a:pPr marL="285750" indent="-285750">
              <a:lnSpc>
                <a:spcPct val="150000"/>
              </a:lnSpc>
              <a:buFont typeface="Arial" panose="020B0604020202020204" pitchFamily="34" charset="0"/>
              <a:buChar char="•"/>
            </a:pPr>
            <a:r>
              <a:rPr lang="en-US" b="1"/>
              <a:t>Analyzed ad-hoc business requests by writing SQL queries on the provided trips_db and target_db datasets to extract relevant insights.</a:t>
            </a:r>
          </a:p>
          <a:p>
            <a:pPr marL="285750" indent="-285750">
              <a:lnSpc>
                <a:spcPct val="150000"/>
              </a:lnSpc>
              <a:buFont typeface="Arial" panose="020B0604020202020204" pitchFamily="34" charset="0"/>
              <a:buChar char="•"/>
            </a:pPr>
            <a:r>
              <a:rPr lang="en-US" b="1"/>
              <a:t>Export query results and loaded datasets into Excel, creating separate, well-organized sheets for each business requirement.</a:t>
            </a:r>
          </a:p>
          <a:p>
            <a:pPr marL="285750" indent="-285750">
              <a:lnSpc>
                <a:spcPct val="150000"/>
              </a:lnSpc>
              <a:buFont typeface="Arial" panose="020B0604020202020204" pitchFamily="34" charset="0"/>
              <a:buChar char="•"/>
            </a:pPr>
            <a:r>
              <a:rPr lang="en-US" b="1"/>
              <a:t>Developed clean, readable, stakeholder-friendly Excel reports, ensuring ease of interpretation for non-technical users.</a:t>
            </a:r>
            <a:endParaRPr lang="en-IN" b="1"/>
          </a:p>
        </p:txBody>
      </p:sp>
    </p:spTree>
    <p:extLst>
      <p:ext uri="{BB962C8B-B14F-4D97-AF65-F5344CB8AC3E}">
        <p14:creationId xmlns:p14="http://schemas.microsoft.com/office/powerpoint/2010/main" val="151753237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0F864F-A615-05D2-8728-0D57958C4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07" y="2750023"/>
            <a:ext cx="10700385" cy="347202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Pentagon 4">
            <a:extLst>
              <a:ext uri="{FF2B5EF4-FFF2-40B4-BE49-F238E27FC236}">
                <a16:creationId xmlns:a16="http://schemas.microsoft.com/office/drawing/2014/main" id="{AFDF4101-3909-F36B-F743-3FDF5E1A8F6F}"/>
              </a:ext>
            </a:extLst>
          </p:cNvPr>
          <p:cNvSpPr/>
          <p:nvPr/>
        </p:nvSpPr>
        <p:spPr>
          <a:xfrm>
            <a:off x="0" y="271476"/>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AR -1</a:t>
            </a:r>
          </a:p>
        </p:txBody>
      </p:sp>
      <p:sp>
        <p:nvSpPr>
          <p:cNvPr id="6" name="TextBox 5">
            <a:extLst>
              <a:ext uri="{FF2B5EF4-FFF2-40B4-BE49-F238E27FC236}">
                <a16:creationId xmlns:a16="http://schemas.microsoft.com/office/drawing/2014/main" id="{5139730A-FA32-D7DC-CFC1-E96E3908A947}"/>
              </a:ext>
            </a:extLst>
          </p:cNvPr>
          <p:cNvSpPr txBox="1"/>
          <p:nvPr/>
        </p:nvSpPr>
        <p:spPr>
          <a:xfrm>
            <a:off x="833120" y="364338"/>
            <a:ext cx="10613072" cy="2200602"/>
          </a:xfrm>
          <a:prstGeom prst="rect">
            <a:avLst/>
          </a:prstGeom>
          <a:noFill/>
        </p:spPr>
        <p:txBody>
          <a:bodyPr wrap="square" rtlCol="0">
            <a:spAutoFit/>
          </a:bodyPr>
          <a:lstStyle/>
          <a:p>
            <a:r>
              <a:rPr lang="en-US" sz="2000" b="1">
                <a:solidFill>
                  <a:srgbClr val="094780"/>
                </a:solidFill>
              </a:rPr>
              <a:t>City-Level Fare and Trip Summary Report</a:t>
            </a:r>
          </a:p>
          <a:p>
            <a:endParaRPr lang="en-US" b="1"/>
          </a:p>
          <a:p>
            <a:pPr marL="285750" indent="-285750">
              <a:lnSpc>
                <a:spcPct val="150000"/>
              </a:lnSpc>
              <a:buFont typeface="Arial" panose="020B0604020202020204" pitchFamily="34" charset="0"/>
              <a:buChar char="•"/>
            </a:pPr>
            <a:r>
              <a:rPr lang="en-US"/>
              <a:t>Generate a report that displays the total trips, average fare per km, average fare per trip, and the percentage contribution of each city's trips to the overall trips. This report will help in assessing trip volume, pricing efficiency, and each city's contribution to the overall trip count.</a:t>
            </a:r>
          </a:p>
          <a:p>
            <a:endParaRPr lang="en-IN"/>
          </a:p>
        </p:txBody>
      </p:sp>
    </p:spTree>
    <p:extLst>
      <p:ext uri="{BB962C8B-B14F-4D97-AF65-F5344CB8AC3E}">
        <p14:creationId xmlns:p14="http://schemas.microsoft.com/office/powerpoint/2010/main" val="217166988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B59BFCA6-BD1A-AC30-6AF2-111E789BC536}"/>
              </a:ext>
            </a:extLst>
          </p:cNvPr>
          <p:cNvSpPr/>
          <p:nvPr/>
        </p:nvSpPr>
        <p:spPr>
          <a:xfrm>
            <a:off x="0" y="13712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AR-2</a:t>
            </a:r>
          </a:p>
        </p:txBody>
      </p:sp>
      <p:sp>
        <p:nvSpPr>
          <p:cNvPr id="5" name="AutoShape 2" descr="january target vs actuals">
            <a:extLst>
              <a:ext uri="{FF2B5EF4-FFF2-40B4-BE49-F238E27FC236}">
                <a16:creationId xmlns:a16="http://schemas.microsoft.com/office/drawing/2014/main" id="{4573D28A-B60C-8164-76A8-FC49745AF67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6" name="Picture 8" descr="january target vs actuals">
            <a:extLst>
              <a:ext uri="{FF2B5EF4-FFF2-40B4-BE49-F238E27FC236}">
                <a16:creationId xmlns:a16="http://schemas.microsoft.com/office/drawing/2014/main" id="{13749A9A-DA63-6336-C031-4673F0735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2" y="3165901"/>
            <a:ext cx="7762875" cy="33707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0AA033B-809D-3EE7-A3A0-742F4DC782E7}"/>
              </a:ext>
            </a:extLst>
          </p:cNvPr>
          <p:cNvSpPr txBox="1"/>
          <p:nvPr/>
        </p:nvSpPr>
        <p:spPr>
          <a:xfrm>
            <a:off x="833120" y="189651"/>
            <a:ext cx="10827837" cy="3031599"/>
          </a:xfrm>
          <a:prstGeom prst="rect">
            <a:avLst/>
          </a:prstGeom>
          <a:noFill/>
        </p:spPr>
        <p:txBody>
          <a:bodyPr wrap="square" rtlCol="0">
            <a:spAutoFit/>
          </a:bodyPr>
          <a:lstStyle/>
          <a:p>
            <a:r>
              <a:rPr lang="en-US" sz="2000" b="1">
                <a:solidFill>
                  <a:srgbClr val="094780"/>
                </a:solidFill>
              </a:rPr>
              <a:t>Monthly City-Level Trips Target Performance Report</a:t>
            </a:r>
          </a:p>
          <a:p>
            <a:endParaRPr lang="en-US" b="1"/>
          </a:p>
          <a:p>
            <a:pPr marL="285750" indent="-285750">
              <a:lnSpc>
                <a:spcPct val="150000"/>
              </a:lnSpc>
              <a:buFont typeface="Arial" panose="020B0604020202020204" pitchFamily="34" charset="0"/>
              <a:buChar char="•"/>
            </a:pPr>
            <a:r>
              <a:rPr lang="en-US"/>
              <a:t>Generate a report that evaluates the target performance for trips at the monthly and city level. For each city and month, compare the actual total trips with the target trips and categorise the performance as follows:</a:t>
            </a:r>
          </a:p>
          <a:p>
            <a:pPr marL="285750" indent="-285750">
              <a:lnSpc>
                <a:spcPct val="150000"/>
              </a:lnSpc>
              <a:buFont typeface="Arial" panose="020B0604020202020204" pitchFamily="34" charset="0"/>
              <a:buChar char="•"/>
            </a:pPr>
            <a:r>
              <a:rPr lang="en-US"/>
              <a:t>If actual trips are greater than target trips, mark it as "Above Target".</a:t>
            </a:r>
          </a:p>
          <a:p>
            <a:pPr marL="285750" indent="-285750">
              <a:lnSpc>
                <a:spcPct val="150000"/>
              </a:lnSpc>
              <a:buFont typeface="Arial" panose="020B0604020202020204" pitchFamily="34" charset="0"/>
              <a:buChar char="•"/>
            </a:pPr>
            <a:r>
              <a:rPr lang="en-US"/>
              <a:t>If actual trips are less than or equal to target trips, mark it as "Below Target".</a:t>
            </a:r>
          </a:p>
          <a:p>
            <a:pPr marL="285750" indent="-285750">
              <a:lnSpc>
                <a:spcPct val="150000"/>
              </a:lnSpc>
              <a:buFont typeface="Arial" panose="020B0604020202020204" pitchFamily="34" charset="0"/>
              <a:buChar char="•"/>
            </a:pPr>
            <a:r>
              <a:rPr lang="en-US"/>
              <a:t>Additionally, calculate the % difference between actual and target trips to quantify the performance gap.</a:t>
            </a:r>
          </a:p>
          <a:p>
            <a:endParaRPr lang="en-IN"/>
          </a:p>
        </p:txBody>
      </p:sp>
    </p:spTree>
    <p:extLst>
      <p:ext uri="{BB962C8B-B14F-4D97-AF65-F5344CB8AC3E}">
        <p14:creationId xmlns:p14="http://schemas.microsoft.com/office/powerpoint/2010/main" val="3611000250"/>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4" name="Picture 2" descr="february target vs actuals">
            <a:extLst>
              <a:ext uri="{FF2B5EF4-FFF2-40B4-BE49-F238E27FC236}">
                <a16:creationId xmlns:a16="http://schemas.microsoft.com/office/drawing/2014/main" id="{8F9AFD9A-A196-AE85-C46E-C5CAF6861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925" y="148590"/>
            <a:ext cx="8380149" cy="304101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rch target vs actuals">
            <a:extLst>
              <a:ext uri="{FF2B5EF4-FFF2-40B4-BE49-F238E27FC236}">
                <a16:creationId xmlns:a16="http://schemas.microsoft.com/office/drawing/2014/main" id="{AA087CAB-947F-C48C-E573-A752A65A4A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469" y="3429000"/>
            <a:ext cx="8521059" cy="3071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933449"/>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5122" name="Picture 2" descr="april target vs actuals">
            <a:extLst>
              <a:ext uri="{FF2B5EF4-FFF2-40B4-BE49-F238E27FC236}">
                <a16:creationId xmlns:a16="http://schemas.microsoft.com/office/drawing/2014/main" id="{9168E2C3-F33D-F513-FA0E-5E7BA85C5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808" y="265220"/>
            <a:ext cx="8359827" cy="302154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may target vs actuals">
            <a:extLst>
              <a:ext uri="{FF2B5EF4-FFF2-40B4-BE49-F238E27FC236}">
                <a16:creationId xmlns:a16="http://schemas.microsoft.com/office/drawing/2014/main" id="{88DED0C1-5565-5419-6C6A-9B7019224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844" y="3571240"/>
            <a:ext cx="8374769" cy="3021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11465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7170" name="Picture 2" descr="june target vs actuals">
            <a:extLst>
              <a:ext uri="{FF2B5EF4-FFF2-40B4-BE49-F238E27FC236}">
                <a16:creationId xmlns:a16="http://schemas.microsoft.com/office/drawing/2014/main" id="{305CC6F6-FC69-388A-37FB-3B2BBACB6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672" y="1524000"/>
            <a:ext cx="8602656" cy="347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61533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67413CE0-499A-A9BC-6F05-4E51BBB30356}"/>
              </a:ext>
            </a:extLst>
          </p:cNvPr>
          <p:cNvSpPr/>
          <p:nvPr/>
        </p:nvSpPr>
        <p:spPr>
          <a:xfrm>
            <a:off x="0" y="20320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AR -3</a:t>
            </a:r>
          </a:p>
        </p:txBody>
      </p:sp>
      <p:sp>
        <p:nvSpPr>
          <p:cNvPr id="5" name="TextBox 4">
            <a:extLst>
              <a:ext uri="{FF2B5EF4-FFF2-40B4-BE49-F238E27FC236}">
                <a16:creationId xmlns:a16="http://schemas.microsoft.com/office/drawing/2014/main" id="{F493A09C-051E-64DF-0D70-DF3F0DA82A0D}"/>
              </a:ext>
            </a:extLst>
          </p:cNvPr>
          <p:cNvSpPr txBox="1"/>
          <p:nvPr/>
        </p:nvSpPr>
        <p:spPr>
          <a:xfrm>
            <a:off x="833120" y="269240"/>
            <a:ext cx="11038840" cy="3031599"/>
          </a:xfrm>
          <a:prstGeom prst="rect">
            <a:avLst/>
          </a:prstGeom>
          <a:noFill/>
        </p:spPr>
        <p:txBody>
          <a:bodyPr wrap="square" rtlCol="0">
            <a:spAutoFit/>
          </a:bodyPr>
          <a:lstStyle/>
          <a:p>
            <a:r>
              <a:rPr lang="en-US" sz="2000" b="1"/>
              <a:t>City-Level Repeat Passenger Trip Frequency Report</a:t>
            </a:r>
          </a:p>
          <a:p>
            <a:endParaRPr lang="en-US" b="1"/>
          </a:p>
          <a:p>
            <a:pPr marL="285750" indent="-285750">
              <a:lnSpc>
                <a:spcPct val="150000"/>
              </a:lnSpc>
              <a:buFont typeface="Arial" panose="020B0604020202020204" pitchFamily="34" charset="0"/>
              <a:buChar char="•"/>
            </a:pPr>
            <a:r>
              <a:rPr lang="en-US"/>
              <a:t>Generate a report that shows the percentage distribution of repeat passengers by the number of trips they have taken in each city. Calculate the percentage of repeat passengers who took 2 trips, 3 trips, and so on, up to 10 trips. Each column should represent a trip count category, displaying the percentage of repeat passengers who fall into that category out of the total repeat passengers for that city.</a:t>
            </a:r>
          </a:p>
          <a:p>
            <a:pPr marL="285750" indent="-285750">
              <a:lnSpc>
                <a:spcPct val="150000"/>
              </a:lnSpc>
              <a:buFont typeface="Arial" panose="020B0604020202020204" pitchFamily="34" charset="0"/>
              <a:buChar char="•"/>
            </a:pPr>
            <a:r>
              <a:rPr lang="en-US"/>
              <a:t>Fields: city_name, 2-Trips, 3-Trips, 4-Trips, 5-Trips, 6-Trips, 7-Trips, 8-Trips, 9-Trips, 10-Trips</a:t>
            </a:r>
          </a:p>
          <a:p>
            <a:endParaRPr lang="en-IN"/>
          </a:p>
        </p:txBody>
      </p:sp>
      <p:pic>
        <p:nvPicPr>
          <p:cNvPr id="8194" name="Picture 2" descr="business request 3">
            <a:extLst>
              <a:ext uri="{FF2B5EF4-FFF2-40B4-BE49-F238E27FC236}">
                <a16:creationId xmlns:a16="http://schemas.microsoft.com/office/drawing/2014/main" id="{A43650ED-FC4C-ACD3-3E99-D3139D449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 y="3336101"/>
            <a:ext cx="11551920" cy="307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5716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DA5B9E-EDE5-52E6-23F1-96840004341F}"/>
              </a:ext>
            </a:extLst>
          </p:cNvPr>
          <p:cNvSpPr txBox="1"/>
          <p:nvPr/>
        </p:nvSpPr>
        <p:spPr>
          <a:xfrm>
            <a:off x="1109221" y="1203751"/>
            <a:ext cx="9973557" cy="3913059"/>
          </a:xfrm>
          <a:prstGeom prst="rect">
            <a:avLst/>
          </a:prstGeom>
          <a:noFill/>
        </p:spPr>
        <p:txBody>
          <a:bodyPr wrap="square" rtlCol="0">
            <a:spAutoFit/>
          </a:bodyPr>
          <a:lstStyle/>
          <a:p>
            <a:pPr algn="just">
              <a:lnSpc>
                <a:spcPct val="150000"/>
              </a:lnSpc>
            </a:pPr>
            <a:r>
              <a:rPr lang="en-IN" sz="2400" b="1"/>
              <a:t>Goodcabs, a cab service company established 2 years ago, has gained a strong foothold in the Indian market by focusing on tier-2 cities. Unlike other cab services providers, Goodcabs is committed to supporting local drivers, helping them make a sustainable living in their hometowns, while ensuring excellent services to passengers. With operations in ten tier-2 cities across India. Goodcabs has set ambitious performance target for 2024 to drive growth and improve passenger satisfaction.</a:t>
            </a:r>
          </a:p>
        </p:txBody>
      </p:sp>
      <p:sp>
        <p:nvSpPr>
          <p:cNvPr id="5" name="TextBox 4">
            <a:extLst>
              <a:ext uri="{FF2B5EF4-FFF2-40B4-BE49-F238E27FC236}">
                <a16:creationId xmlns:a16="http://schemas.microsoft.com/office/drawing/2014/main" id="{79E1ECC8-786B-B349-26BD-C98D93F8BC1F}"/>
              </a:ext>
            </a:extLst>
          </p:cNvPr>
          <p:cNvSpPr txBox="1"/>
          <p:nvPr/>
        </p:nvSpPr>
        <p:spPr>
          <a:xfrm>
            <a:off x="1109222" y="408071"/>
            <a:ext cx="9973556" cy="584775"/>
          </a:xfrm>
          <a:prstGeom prst="rect">
            <a:avLst/>
          </a:prstGeom>
          <a:noFill/>
        </p:spPr>
        <p:txBody>
          <a:bodyPr wrap="square" rtlCol="0">
            <a:spAutoFit/>
          </a:bodyPr>
          <a:lstStyle/>
          <a:p>
            <a:pPr algn="ctr"/>
            <a:r>
              <a:rPr lang="en-IN" sz="3200" b="1" u="sng">
                <a:solidFill>
                  <a:srgbClr val="094780"/>
                </a:solidFill>
              </a:rPr>
              <a:t>Problem Statement </a:t>
            </a:r>
          </a:p>
        </p:txBody>
      </p:sp>
      <p:pic>
        <p:nvPicPr>
          <p:cNvPr id="3" name="Picture 2">
            <a:extLst>
              <a:ext uri="{FF2B5EF4-FFF2-40B4-BE49-F238E27FC236}">
                <a16:creationId xmlns:a16="http://schemas.microsoft.com/office/drawing/2014/main" id="{24D05D61-4623-7D8B-CD64-56A246901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1715" y="5327715"/>
            <a:ext cx="1530285" cy="1530285"/>
          </a:xfrm>
          <a:prstGeom prst="rect">
            <a:avLst/>
          </a:prstGeom>
        </p:spPr>
      </p:pic>
    </p:spTree>
    <p:extLst>
      <p:ext uri="{BB962C8B-B14F-4D97-AF65-F5344CB8AC3E}">
        <p14:creationId xmlns:p14="http://schemas.microsoft.com/office/powerpoint/2010/main" val="1113689094"/>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88792A-2DBA-D3CE-A0AA-8BC03FD09738}"/>
              </a:ext>
            </a:extLst>
          </p:cNvPr>
          <p:cNvSpPr txBox="1"/>
          <p:nvPr/>
        </p:nvSpPr>
        <p:spPr>
          <a:xfrm>
            <a:off x="833120" y="255571"/>
            <a:ext cx="10978665" cy="2200602"/>
          </a:xfrm>
          <a:prstGeom prst="rect">
            <a:avLst/>
          </a:prstGeom>
          <a:noFill/>
        </p:spPr>
        <p:txBody>
          <a:bodyPr wrap="square" rtlCol="0">
            <a:spAutoFit/>
          </a:bodyPr>
          <a:lstStyle/>
          <a:p>
            <a:r>
              <a:rPr lang="en-US" sz="2000" b="1"/>
              <a:t>Identify Cities with Highest and Lowest Total New Passengers</a:t>
            </a:r>
          </a:p>
          <a:p>
            <a:endParaRPr lang="en-US" b="1"/>
          </a:p>
          <a:p>
            <a:pPr marL="285750" indent="-285750">
              <a:lnSpc>
                <a:spcPct val="150000"/>
              </a:lnSpc>
              <a:buFont typeface="Arial" panose="020B0604020202020204" pitchFamily="34" charset="0"/>
              <a:buChar char="•"/>
            </a:pPr>
            <a:r>
              <a:rPr lang="en-US"/>
              <a:t>Generate a report that calculates the total new passengers for each city and ranks them based on this value. Identify the top 3 cities with the highest number of new passengers as well as the bottom 3 cities with the lowest number of new passengers, categorising them as "Top 3" or "Bottom 3" accordingly.</a:t>
            </a:r>
          </a:p>
          <a:p>
            <a:endParaRPr lang="en-IN"/>
          </a:p>
        </p:txBody>
      </p:sp>
      <p:sp>
        <p:nvSpPr>
          <p:cNvPr id="5" name="Arrow: Pentagon 4">
            <a:extLst>
              <a:ext uri="{FF2B5EF4-FFF2-40B4-BE49-F238E27FC236}">
                <a16:creationId xmlns:a16="http://schemas.microsoft.com/office/drawing/2014/main" id="{FC2CD4F4-0293-83E5-069F-54F1ECCB685D}"/>
              </a:ext>
            </a:extLst>
          </p:cNvPr>
          <p:cNvSpPr/>
          <p:nvPr/>
        </p:nvSpPr>
        <p:spPr>
          <a:xfrm>
            <a:off x="0" y="20320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AR -4</a:t>
            </a:r>
          </a:p>
        </p:txBody>
      </p:sp>
      <p:pic>
        <p:nvPicPr>
          <p:cNvPr id="3" name="Picture 2" descr="A screenshot of a computer&#10;&#10;AI-generated content may be incorrect.">
            <a:extLst>
              <a:ext uri="{FF2B5EF4-FFF2-40B4-BE49-F238E27FC236}">
                <a16:creationId xmlns:a16="http://schemas.microsoft.com/office/drawing/2014/main" id="{7E184AD0-1BA0-D944-F893-06B67AE5B357}"/>
              </a:ext>
            </a:extLst>
          </p:cNvPr>
          <p:cNvPicPr>
            <a:picLocks noChangeAspect="1"/>
          </p:cNvPicPr>
          <p:nvPr/>
        </p:nvPicPr>
        <p:blipFill>
          <a:blip r:embed="rId3"/>
          <a:stretch>
            <a:fillRect/>
          </a:stretch>
        </p:blipFill>
        <p:spPr>
          <a:xfrm>
            <a:off x="3665009" y="2697416"/>
            <a:ext cx="4861981" cy="1463167"/>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3B3B8811-8FF8-4EFA-515E-53E583FFF698}"/>
              </a:ext>
            </a:extLst>
          </p:cNvPr>
          <p:cNvPicPr>
            <a:picLocks noChangeAspect="1"/>
          </p:cNvPicPr>
          <p:nvPr/>
        </p:nvPicPr>
        <p:blipFill>
          <a:blip r:embed="rId4"/>
          <a:stretch>
            <a:fillRect/>
          </a:stretch>
        </p:blipFill>
        <p:spPr>
          <a:xfrm>
            <a:off x="3634525" y="4313012"/>
            <a:ext cx="4922947" cy="1493649"/>
          </a:xfrm>
          <a:prstGeom prst="rect">
            <a:avLst/>
          </a:prstGeom>
        </p:spPr>
      </p:pic>
    </p:spTree>
    <p:extLst>
      <p:ext uri="{BB962C8B-B14F-4D97-AF65-F5344CB8AC3E}">
        <p14:creationId xmlns:p14="http://schemas.microsoft.com/office/powerpoint/2010/main" val="2985978469"/>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4AB37BDD-F7D4-9EF6-19E1-45080F88CCF3}"/>
              </a:ext>
            </a:extLst>
          </p:cNvPr>
          <p:cNvSpPr/>
          <p:nvPr/>
        </p:nvSpPr>
        <p:spPr>
          <a:xfrm>
            <a:off x="0" y="20320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AR -5</a:t>
            </a:r>
          </a:p>
        </p:txBody>
      </p:sp>
      <p:sp>
        <p:nvSpPr>
          <p:cNvPr id="5" name="TextBox 4">
            <a:extLst>
              <a:ext uri="{FF2B5EF4-FFF2-40B4-BE49-F238E27FC236}">
                <a16:creationId xmlns:a16="http://schemas.microsoft.com/office/drawing/2014/main" id="{A0022E9A-94EA-38AF-F955-27A6D6D62E98}"/>
              </a:ext>
            </a:extLst>
          </p:cNvPr>
          <p:cNvSpPr txBox="1"/>
          <p:nvPr/>
        </p:nvSpPr>
        <p:spPr>
          <a:xfrm>
            <a:off x="833120" y="278090"/>
            <a:ext cx="10808983" cy="2200602"/>
          </a:xfrm>
          <a:prstGeom prst="rect">
            <a:avLst/>
          </a:prstGeom>
          <a:noFill/>
        </p:spPr>
        <p:txBody>
          <a:bodyPr wrap="square" rtlCol="0">
            <a:spAutoFit/>
          </a:bodyPr>
          <a:lstStyle/>
          <a:p>
            <a:r>
              <a:rPr lang="en-US" sz="2000" b="1"/>
              <a:t>Identify Month with Highest Revenue for Each City</a:t>
            </a:r>
          </a:p>
          <a:p>
            <a:endParaRPr lang="en-US" b="1"/>
          </a:p>
          <a:p>
            <a:pPr marL="285750" indent="-285750">
              <a:lnSpc>
                <a:spcPct val="150000"/>
              </a:lnSpc>
              <a:buFont typeface="Arial" panose="020B0604020202020204" pitchFamily="34" charset="0"/>
              <a:buChar char="•"/>
            </a:pPr>
            <a:r>
              <a:rPr lang="en-US"/>
              <a:t>Generate a report that identifies the month with the highest revenue for each city. For each city, display the month_name, the revenue amount for that month, and the percentage contribution of that month's revenue to the city's total revenue.</a:t>
            </a:r>
          </a:p>
          <a:p>
            <a:endParaRPr lang="en-IN"/>
          </a:p>
        </p:txBody>
      </p:sp>
      <p:pic>
        <p:nvPicPr>
          <p:cNvPr id="10242" name="Picture 2" descr="request 5">
            <a:extLst>
              <a:ext uri="{FF2B5EF4-FFF2-40B4-BE49-F238E27FC236}">
                <a16:creationId xmlns:a16="http://schemas.microsoft.com/office/drawing/2014/main" id="{9B580D6F-A500-BD0A-D432-A0890D953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237" y="2290773"/>
            <a:ext cx="7629525" cy="423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50093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17C3276D-2EC1-B546-1A25-5CFBE8A2620F}"/>
              </a:ext>
            </a:extLst>
          </p:cNvPr>
          <p:cNvSpPr/>
          <p:nvPr/>
        </p:nvSpPr>
        <p:spPr>
          <a:xfrm>
            <a:off x="0" y="20320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AR -6</a:t>
            </a:r>
          </a:p>
        </p:txBody>
      </p:sp>
      <p:sp>
        <p:nvSpPr>
          <p:cNvPr id="7" name="TextBox 6">
            <a:extLst>
              <a:ext uri="{FF2B5EF4-FFF2-40B4-BE49-F238E27FC236}">
                <a16:creationId xmlns:a16="http://schemas.microsoft.com/office/drawing/2014/main" id="{25BC5359-0918-B532-C52E-4D6707D68C2D}"/>
              </a:ext>
            </a:extLst>
          </p:cNvPr>
          <p:cNvSpPr txBox="1"/>
          <p:nvPr/>
        </p:nvSpPr>
        <p:spPr>
          <a:xfrm>
            <a:off x="752781" y="246144"/>
            <a:ext cx="10686435" cy="2296141"/>
          </a:xfrm>
          <a:prstGeom prst="rect">
            <a:avLst/>
          </a:prstGeom>
          <a:noFill/>
        </p:spPr>
        <p:txBody>
          <a:bodyPr wrap="square" rtlCol="0">
            <a:spAutoFit/>
          </a:bodyPr>
          <a:lstStyle/>
          <a:p>
            <a:r>
              <a:rPr lang="en-US" sz="2000" b="1"/>
              <a:t> Repeat Passenger Rate Analysis</a:t>
            </a:r>
          </a:p>
          <a:p>
            <a:endParaRPr lang="en-US" b="1"/>
          </a:p>
          <a:p>
            <a:pPr marL="285750" indent="-285750">
              <a:lnSpc>
                <a:spcPct val="150000"/>
              </a:lnSpc>
              <a:buFont typeface="Arial" panose="020B0604020202020204" pitchFamily="34" charset="0"/>
              <a:buChar char="•"/>
            </a:pPr>
            <a:r>
              <a:rPr lang="en-US"/>
              <a:t>Monthly Repeat Passenger Rate: Calculate the repeat passenger rate for each city and month by comparing the number of repeat passengers to the total passengers.</a:t>
            </a:r>
          </a:p>
          <a:p>
            <a:pPr marL="285750" indent="-285750">
              <a:lnSpc>
                <a:spcPct val="150000"/>
              </a:lnSpc>
              <a:buFont typeface="Arial" panose="020B0604020202020204" pitchFamily="34" charset="0"/>
              <a:buChar char="•"/>
            </a:pPr>
            <a:r>
              <a:rPr lang="en-US"/>
              <a:t>City-wide Repeat Passenger Rate: Calculate the overall repeat passenger rate for each city, considering all passengers across months.</a:t>
            </a:r>
          </a:p>
        </p:txBody>
      </p:sp>
      <p:pic>
        <p:nvPicPr>
          <p:cNvPr id="11266" name="Picture 2" descr="luck">
            <a:extLst>
              <a:ext uri="{FF2B5EF4-FFF2-40B4-BE49-F238E27FC236}">
                <a16:creationId xmlns:a16="http://schemas.microsoft.com/office/drawing/2014/main" id="{0F5EB62B-B9C5-AE42-80BC-DDD2E868D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31" y="2468564"/>
            <a:ext cx="9582137" cy="199004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ysore">
            <a:extLst>
              <a:ext uri="{FF2B5EF4-FFF2-40B4-BE49-F238E27FC236}">
                <a16:creationId xmlns:a16="http://schemas.microsoft.com/office/drawing/2014/main" id="{82F3B8D3-D4B5-41A2-1C06-191027E73EA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304931" y="4635828"/>
            <a:ext cx="9582137" cy="1948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082336"/>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12290" name="Picture 2" descr="chandi">
            <a:extLst>
              <a:ext uri="{FF2B5EF4-FFF2-40B4-BE49-F238E27FC236}">
                <a16:creationId xmlns:a16="http://schemas.microsoft.com/office/drawing/2014/main" id="{08202952-E683-19D1-A784-F90F2506E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076" y="99953"/>
            <a:ext cx="10425312" cy="212850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coimb">
            <a:extLst>
              <a:ext uri="{FF2B5EF4-FFF2-40B4-BE49-F238E27FC236}">
                <a16:creationId xmlns:a16="http://schemas.microsoft.com/office/drawing/2014/main" id="{D01A77E2-1552-CF1C-122A-1AACF4E1E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44" y="2347632"/>
            <a:ext cx="10425312" cy="2067416"/>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ndore">
            <a:extLst>
              <a:ext uri="{FF2B5EF4-FFF2-40B4-BE49-F238E27FC236}">
                <a16:creationId xmlns:a16="http://schemas.microsoft.com/office/drawing/2014/main" id="{339054C4-725F-A50F-9E2B-6A60F4E68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344" y="4534226"/>
            <a:ext cx="10331044" cy="213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354405"/>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13316" name="Picture 4" descr="jaipur">
            <a:extLst>
              <a:ext uri="{FF2B5EF4-FFF2-40B4-BE49-F238E27FC236}">
                <a16:creationId xmlns:a16="http://schemas.microsoft.com/office/drawing/2014/main" id="{BEBE69CB-5CDA-DA66-69B4-3A5306E91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99" y="113121"/>
            <a:ext cx="10405802" cy="2132647"/>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kochi">
            <a:extLst>
              <a:ext uri="{FF2B5EF4-FFF2-40B4-BE49-F238E27FC236}">
                <a16:creationId xmlns:a16="http://schemas.microsoft.com/office/drawing/2014/main" id="{5B8CAE00-0804-8D4F-CA7E-0C068CCDD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099" y="2380968"/>
            <a:ext cx="10405802" cy="209606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urat">
            <a:extLst>
              <a:ext uri="{FF2B5EF4-FFF2-40B4-BE49-F238E27FC236}">
                <a16:creationId xmlns:a16="http://schemas.microsoft.com/office/drawing/2014/main" id="{88B1B13A-7153-3518-30CC-888863CA8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3099" y="4531165"/>
            <a:ext cx="10405802" cy="2116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621036"/>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15362" name="Picture 2" descr="vadodara">
            <a:extLst>
              <a:ext uri="{FF2B5EF4-FFF2-40B4-BE49-F238E27FC236}">
                <a16:creationId xmlns:a16="http://schemas.microsoft.com/office/drawing/2014/main" id="{82AD7BFB-DF38-1598-F04C-A1237A145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82" y="992608"/>
            <a:ext cx="10633436" cy="2134994"/>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visakha">
            <a:extLst>
              <a:ext uri="{FF2B5EF4-FFF2-40B4-BE49-F238E27FC236}">
                <a16:creationId xmlns:a16="http://schemas.microsoft.com/office/drawing/2014/main" id="{1E7E2FC2-6DF6-7B2F-F92E-D6DAE52F3E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283" y="3551549"/>
            <a:ext cx="10633435" cy="213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90204"/>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715887-D879-3A51-5043-A72365D8638B}"/>
              </a:ext>
            </a:extLst>
          </p:cNvPr>
          <p:cNvSpPr txBox="1"/>
          <p:nvPr/>
        </p:nvSpPr>
        <p:spPr>
          <a:xfrm>
            <a:off x="738432" y="565536"/>
            <a:ext cx="2648932" cy="461665"/>
          </a:xfrm>
          <a:prstGeom prst="rect">
            <a:avLst/>
          </a:prstGeom>
          <a:noFill/>
        </p:spPr>
        <p:txBody>
          <a:bodyPr wrap="square" rtlCol="0">
            <a:spAutoFit/>
          </a:bodyPr>
          <a:lstStyle/>
          <a:p>
            <a:r>
              <a:rPr lang="en-IN" sz="2400" b="1" u="sng">
                <a:solidFill>
                  <a:srgbClr val="094780"/>
                </a:solidFill>
              </a:rPr>
              <a:t>Recommendations</a:t>
            </a:r>
          </a:p>
        </p:txBody>
      </p:sp>
      <p:pic>
        <p:nvPicPr>
          <p:cNvPr id="8" name="Picture 7">
            <a:extLst>
              <a:ext uri="{FF2B5EF4-FFF2-40B4-BE49-F238E27FC236}">
                <a16:creationId xmlns:a16="http://schemas.microsoft.com/office/drawing/2014/main" id="{B709509D-A009-D989-C590-457BF873D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029" y="796369"/>
            <a:ext cx="3879917" cy="3879917"/>
          </a:xfrm>
          <a:prstGeom prst="rect">
            <a:avLst/>
          </a:prstGeom>
        </p:spPr>
      </p:pic>
      <p:sp>
        <p:nvSpPr>
          <p:cNvPr id="7" name="TextBox 6">
            <a:extLst>
              <a:ext uri="{FF2B5EF4-FFF2-40B4-BE49-F238E27FC236}">
                <a16:creationId xmlns:a16="http://schemas.microsoft.com/office/drawing/2014/main" id="{6590E5BC-DCBE-A04D-EFFC-B2FCA1CA8F2C}"/>
              </a:ext>
            </a:extLst>
          </p:cNvPr>
          <p:cNvSpPr txBox="1"/>
          <p:nvPr/>
        </p:nvSpPr>
        <p:spPr>
          <a:xfrm>
            <a:off x="738432" y="1125967"/>
            <a:ext cx="6094428" cy="3696525"/>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sz="2000"/>
              <a:t>Retention is the biggest revenue contributor</a:t>
            </a:r>
            <a:endParaRPr lang="en-IN" sz="2000"/>
          </a:p>
          <a:p>
            <a:pPr marL="285750" indent="-285750">
              <a:lnSpc>
                <a:spcPct val="150000"/>
              </a:lnSpc>
              <a:buFont typeface="Wingdings" panose="05000000000000000000" pitchFamily="2" charset="2"/>
              <a:buChar char="v"/>
            </a:pPr>
            <a:r>
              <a:rPr lang="en-IN" sz="2000"/>
              <a:t>Different strategies for different cities</a:t>
            </a:r>
          </a:p>
          <a:p>
            <a:pPr marL="285750" indent="-285750">
              <a:lnSpc>
                <a:spcPct val="150000"/>
              </a:lnSpc>
              <a:buFont typeface="Wingdings" panose="05000000000000000000" pitchFamily="2" charset="2"/>
              <a:buChar char="v"/>
            </a:pPr>
            <a:r>
              <a:rPr lang="en-IN" sz="2000"/>
              <a:t>Fix pricing inefficiencies</a:t>
            </a:r>
          </a:p>
          <a:p>
            <a:pPr marL="285750" indent="-285750">
              <a:lnSpc>
                <a:spcPct val="150000"/>
              </a:lnSpc>
              <a:buFont typeface="Wingdings" panose="05000000000000000000" pitchFamily="2" charset="2"/>
              <a:buChar char="v"/>
            </a:pPr>
            <a:r>
              <a:rPr lang="en-US" sz="2000"/>
              <a:t>Service quality directly impacts repeat usage</a:t>
            </a:r>
          </a:p>
          <a:p>
            <a:pPr marL="285750" indent="-285750">
              <a:lnSpc>
                <a:spcPct val="150000"/>
              </a:lnSpc>
              <a:buFont typeface="Wingdings" panose="05000000000000000000" pitchFamily="2" charset="2"/>
              <a:buChar char="v"/>
            </a:pPr>
            <a:r>
              <a:rPr lang="en-IN" sz="2000"/>
              <a:t>Capitalize on festivals &amp; events</a:t>
            </a:r>
          </a:p>
          <a:p>
            <a:pPr marL="285750" indent="-285750">
              <a:lnSpc>
                <a:spcPct val="150000"/>
              </a:lnSpc>
              <a:buFont typeface="Wingdings" panose="05000000000000000000" pitchFamily="2" charset="2"/>
              <a:buChar char="v"/>
            </a:pPr>
            <a:r>
              <a:rPr lang="en-US" sz="2000"/>
              <a:t>Partnerships can unlock guaranteed demand</a:t>
            </a:r>
          </a:p>
          <a:p>
            <a:pPr marL="285750" indent="-285750">
              <a:lnSpc>
                <a:spcPct val="150000"/>
              </a:lnSpc>
              <a:buFont typeface="Wingdings" panose="05000000000000000000" pitchFamily="2" charset="2"/>
              <a:buChar char="v"/>
            </a:pPr>
            <a:r>
              <a:rPr lang="en-US" sz="2000"/>
              <a:t>EV adoption as a long-term differentiator</a:t>
            </a:r>
          </a:p>
          <a:p>
            <a:pPr marL="285750" indent="-285750">
              <a:lnSpc>
                <a:spcPct val="150000"/>
              </a:lnSpc>
              <a:buFont typeface="Wingdings" panose="05000000000000000000" pitchFamily="2" charset="2"/>
              <a:buChar char="v"/>
            </a:pPr>
            <a:endParaRPr lang="en-IN"/>
          </a:p>
        </p:txBody>
      </p:sp>
    </p:spTree>
    <p:extLst>
      <p:ext uri="{BB962C8B-B14F-4D97-AF65-F5344CB8AC3E}">
        <p14:creationId xmlns:p14="http://schemas.microsoft.com/office/powerpoint/2010/main" val="2750647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D0BA77-24E6-EA53-6274-1EA61C397C9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93303" y="1253331"/>
            <a:ext cx="3605394" cy="4351338"/>
          </a:xfrm>
        </p:spPr>
      </p:pic>
    </p:spTree>
    <p:extLst>
      <p:ext uri="{BB962C8B-B14F-4D97-AF65-F5344CB8AC3E}">
        <p14:creationId xmlns:p14="http://schemas.microsoft.com/office/powerpoint/2010/main" val="92558859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937111-B552-0E58-54FB-924F5BC7F0B8}"/>
              </a:ext>
            </a:extLst>
          </p:cNvPr>
          <p:cNvPicPr>
            <a:picLocks noChangeAspect="1"/>
          </p:cNvPicPr>
          <p:nvPr/>
        </p:nvPicPr>
        <p:blipFill>
          <a:blip r:embed="rId3"/>
          <a:stretch>
            <a:fillRect/>
          </a:stretch>
        </p:blipFill>
        <p:spPr>
          <a:xfrm>
            <a:off x="5812892" y="1091039"/>
            <a:ext cx="4866968" cy="4977580"/>
          </a:xfrm>
          <a:prstGeom prst="roundRect">
            <a:avLst>
              <a:gd name="adj" fmla="val 16667"/>
            </a:avLst>
          </a:prstGeom>
          <a:ln>
            <a:solidFill>
              <a:schemeClr val="tx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7E3CBE0C-CF0F-D1B8-10AD-67D611DAC033}"/>
              </a:ext>
            </a:extLst>
          </p:cNvPr>
          <p:cNvSpPr txBox="1"/>
          <p:nvPr/>
        </p:nvSpPr>
        <p:spPr>
          <a:xfrm>
            <a:off x="1406569" y="1249191"/>
            <a:ext cx="2213323" cy="46612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000"/>
              <a:t>Chandigarh</a:t>
            </a:r>
          </a:p>
          <a:p>
            <a:pPr marL="285750" indent="-285750">
              <a:lnSpc>
                <a:spcPct val="150000"/>
              </a:lnSpc>
              <a:buFont typeface="Arial" panose="020B0604020202020204" pitchFamily="34" charset="0"/>
              <a:buChar char="•"/>
            </a:pPr>
            <a:r>
              <a:rPr lang="en-IN" sz="2000"/>
              <a:t>Coimbatore</a:t>
            </a:r>
          </a:p>
          <a:p>
            <a:pPr marL="285750" indent="-285750">
              <a:lnSpc>
                <a:spcPct val="150000"/>
              </a:lnSpc>
              <a:buFont typeface="Arial" panose="020B0604020202020204" pitchFamily="34" charset="0"/>
              <a:buChar char="•"/>
            </a:pPr>
            <a:r>
              <a:rPr lang="en-IN" sz="2000"/>
              <a:t>Indore</a:t>
            </a:r>
          </a:p>
          <a:p>
            <a:pPr marL="285750" indent="-285750">
              <a:lnSpc>
                <a:spcPct val="150000"/>
              </a:lnSpc>
              <a:buFont typeface="Arial" panose="020B0604020202020204" pitchFamily="34" charset="0"/>
              <a:buChar char="•"/>
            </a:pPr>
            <a:r>
              <a:rPr lang="en-IN" sz="2000"/>
              <a:t>Jaipur</a:t>
            </a:r>
          </a:p>
          <a:p>
            <a:pPr marL="285750" indent="-285750">
              <a:lnSpc>
                <a:spcPct val="150000"/>
              </a:lnSpc>
              <a:buFont typeface="Arial" panose="020B0604020202020204" pitchFamily="34" charset="0"/>
              <a:buChar char="•"/>
            </a:pPr>
            <a:r>
              <a:rPr lang="en-IN" sz="2000"/>
              <a:t>Kochi</a:t>
            </a:r>
          </a:p>
          <a:p>
            <a:pPr marL="285750" indent="-285750">
              <a:lnSpc>
                <a:spcPct val="150000"/>
              </a:lnSpc>
              <a:buFont typeface="Arial" panose="020B0604020202020204" pitchFamily="34" charset="0"/>
              <a:buChar char="•"/>
            </a:pPr>
            <a:r>
              <a:rPr lang="en-IN" sz="2000"/>
              <a:t>Lucknow</a:t>
            </a:r>
          </a:p>
          <a:p>
            <a:pPr marL="285750" indent="-285750">
              <a:lnSpc>
                <a:spcPct val="150000"/>
              </a:lnSpc>
              <a:buFont typeface="Arial" panose="020B0604020202020204" pitchFamily="34" charset="0"/>
              <a:buChar char="•"/>
            </a:pPr>
            <a:r>
              <a:rPr lang="en-IN" sz="2000"/>
              <a:t>Mysore</a:t>
            </a:r>
          </a:p>
          <a:p>
            <a:pPr marL="285750" indent="-285750">
              <a:lnSpc>
                <a:spcPct val="150000"/>
              </a:lnSpc>
              <a:buFont typeface="Arial" panose="020B0604020202020204" pitchFamily="34" charset="0"/>
              <a:buChar char="•"/>
            </a:pPr>
            <a:r>
              <a:rPr lang="en-IN" sz="2000"/>
              <a:t>Surat</a:t>
            </a:r>
          </a:p>
          <a:p>
            <a:pPr marL="285750" indent="-285750">
              <a:lnSpc>
                <a:spcPct val="150000"/>
              </a:lnSpc>
              <a:buFont typeface="Arial" panose="020B0604020202020204" pitchFamily="34" charset="0"/>
              <a:buChar char="•"/>
            </a:pPr>
            <a:r>
              <a:rPr lang="en-IN" sz="2000"/>
              <a:t>Vadodara</a:t>
            </a:r>
          </a:p>
          <a:p>
            <a:pPr marL="285750" indent="-285750">
              <a:lnSpc>
                <a:spcPct val="150000"/>
              </a:lnSpc>
              <a:buFont typeface="Arial" panose="020B0604020202020204" pitchFamily="34" charset="0"/>
              <a:buChar char="•"/>
            </a:pPr>
            <a:r>
              <a:rPr lang="en-IN" sz="2000"/>
              <a:t>Visakhapatnam</a:t>
            </a:r>
          </a:p>
        </p:txBody>
      </p:sp>
      <p:sp>
        <p:nvSpPr>
          <p:cNvPr id="11" name="TextBox 10">
            <a:extLst>
              <a:ext uri="{FF2B5EF4-FFF2-40B4-BE49-F238E27FC236}">
                <a16:creationId xmlns:a16="http://schemas.microsoft.com/office/drawing/2014/main" id="{C4F83E94-8F89-F806-C0D8-0E1F27FC4C18}"/>
              </a:ext>
            </a:extLst>
          </p:cNvPr>
          <p:cNvSpPr txBox="1"/>
          <p:nvPr/>
        </p:nvSpPr>
        <p:spPr>
          <a:xfrm>
            <a:off x="1406569" y="629374"/>
            <a:ext cx="3580210" cy="461665"/>
          </a:xfrm>
          <a:prstGeom prst="rect">
            <a:avLst/>
          </a:prstGeom>
          <a:noFill/>
        </p:spPr>
        <p:txBody>
          <a:bodyPr wrap="square" rtlCol="0">
            <a:spAutoFit/>
          </a:bodyPr>
          <a:lstStyle/>
          <a:p>
            <a:r>
              <a:rPr lang="en-IN" sz="2400" b="1" u="sng">
                <a:solidFill>
                  <a:srgbClr val="094780"/>
                </a:solidFill>
              </a:rPr>
              <a:t>GoodCabs Operating Cities </a:t>
            </a:r>
          </a:p>
        </p:txBody>
      </p:sp>
    </p:spTree>
    <p:extLst>
      <p:ext uri="{BB962C8B-B14F-4D97-AF65-F5344CB8AC3E}">
        <p14:creationId xmlns:p14="http://schemas.microsoft.com/office/powerpoint/2010/main" val="1744425926"/>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AB335F-685D-6F6B-B9D8-2ADF4FB5BEE1}"/>
              </a:ext>
            </a:extLst>
          </p:cNvPr>
          <p:cNvSpPr txBox="1"/>
          <p:nvPr/>
        </p:nvSpPr>
        <p:spPr>
          <a:xfrm>
            <a:off x="434995" y="581895"/>
            <a:ext cx="3910762" cy="584775"/>
          </a:xfrm>
          <a:prstGeom prst="rect">
            <a:avLst/>
          </a:prstGeom>
          <a:noFill/>
        </p:spPr>
        <p:txBody>
          <a:bodyPr wrap="square" rtlCol="0">
            <a:spAutoFit/>
          </a:bodyPr>
          <a:lstStyle/>
          <a:p>
            <a:pPr algn="ctr"/>
            <a:r>
              <a:rPr lang="en-IN" sz="3200" b="1" u="sng">
                <a:solidFill>
                  <a:srgbClr val="094780"/>
                </a:solidFill>
              </a:rPr>
              <a:t>Project Objective :</a:t>
            </a:r>
          </a:p>
        </p:txBody>
      </p:sp>
      <p:sp>
        <p:nvSpPr>
          <p:cNvPr id="5" name="TextBox 4">
            <a:extLst>
              <a:ext uri="{FF2B5EF4-FFF2-40B4-BE49-F238E27FC236}">
                <a16:creationId xmlns:a16="http://schemas.microsoft.com/office/drawing/2014/main" id="{3B34FD70-8110-D430-E688-EA0DB0F256B1}"/>
              </a:ext>
            </a:extLst>
          </p:cNvPr>
          <p:cNvSpPr txBox="1"/>
          <p:nvPr/>
        </p:nvSpPr>
        <p:spPr>
          <a:xfrm>
            <a:off x="727227" y="1472470"/>
            <a:ext cx="6748229" cy="3913059"/>
          </a:xfrm>
          <a:prstGeom prst="rect">
            <a:avLst/>
          </a:prstGeom>
          <a:noFill/>
        </p:spPr>
        <p:txBody>
          <a:bodyPr wrap="square" rtlCol="0">
            <a:spAutoFit/>
          </a:bodyPr>
          <a:lstStyle/>
          <a:p>
            <a:pPr>
              <a:lnSpc>
                <a:spcPct val="150000"/>
              </a:lnSpc>
            </a:pPr>
            <a:r>
              <a:rPr lang="en-US" sz="2400" b="1"/>
              <a:t>1. Trip Performance Insights</a:t>
            </a:r>
          </a:p>
          <a:p>
            <a:pPr>
              <a:lnSpc>
                <a:spcPct val="150000"/>
              </a:lnSpc>
            </a:pPr>
            <a:r>
              <a:rPr lang="en-US" sz="2400" b="1"/>
              <a:t>2. Passenger Satisfaction Evaluation</a:t>
            </a:r>
          </a:p>
          <a:p>
            <a:pPr>
              <a:lnSpc>
                <a:spcPct val="150000"/>
              </a:lnSpc>
            </a:pPr>
            <a:r>
              <a:rPr lang="en-US" sz="2400" b="1"/>
              <a:t>3. Repeat vs New Passenger Analysis</a:t>
            </a:r>
          </a:p>
          <a:p>
            <a:pPr>
              <a:lnSpc>
                <a:spcPct val="150000"/>
              </a:lnSpc>
            </a:pPr>
            <a:r>
              <a:rPr lang="en-US" sz="2400" b="1"/>
              <a:t>4. Trip Distribution Across City Category</a:t>
            </a:r>
          </a:p>
          <a:p>
            <a:pPr>
              <a:lnSpc>
                <a:spcPct val="150000"/>
              </a:lnSpc>
            </a:pPr>
            <a:r>
              <a:rPr lang="en-US" sz="2400" b="1"/>
              <a:t>5. Operational Efficiency Tracking</a:t>
            </a:r>
          </a:p>
          <a:p>
            <a:pPr>
              <a:lnSpc>
                <a:spcPct val="150000"/>
              </a:lnSpc>
            </a:pPr>
            <a:r>
              <a:rPr lang="en-US" sz="2400" b="1"/>
              <a:t>6. Strategic Recommendations for the Goodcabs</a:t>
            </a:r>
          </a:p>
          <a:p>
            <a:pPr>
              <a:lnSpc>
                <a:spcPct val="150000"/>
              </a:lnSpc>
            </a:pPr>
            <a:endParaRPr lang="en-IN" sz="2400" b="1"/>
          </a:p>
        </p:txBody>
      </p:sp>
      <p:pic>
        <p:nvPicPr>
          <p:cNvPr id="3" name="Picture 2">
            <a:extLst>
              <a:ext uri="{FF2B5EF4-FFF2-40B4-BE49-F238E27FC236}">
                <a16:creationId xmlns:a16="http://schemas.microsoft.com/office/drawing/2014/main" id="{8DD32B49-9818-BC9A-A6F9-129825570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137" y="1472470"/>
            <a:ext cx="4015033" cy="3542676"/>
          </a:xfrm>
          <a:prstGeom prst="rect">
            <a:avLst/>
          </a:prstGeom>
        </p:spPr>
      </p:pic>
    </p:spTree>
    <p:extLst>
      <p:ext uri="{BB962C8B-B14F-4D97-AF65-F5344CB8AC3E}">
        <p14:creationId xmlns:p14="http://schemas.microsoft.com/office/powerpoint/2010/main" val="88873660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45CF9E23-6C5C-418E-F142-9461F15A9350}"/>
              </a:ext>
            </a:extLst>
          </p:cNvPr>
          <p:cNvPicPr>
            <a:picLocks noChangeAspect="1"/>
          </p:cNvPicPr>
          <p:nvPr/>
        </p:nvPicPr>
        <p:blipFill>
          <a:blip r:embed="rId3"/>
          <a:stretch>
            <a:fillRect/>
          </a:stretch>
        </p:blipFill>
        <p:spPr>
          <a:xfrm>
            <a:off x="4553146" y="1065035"/>
            <a:ext cx="7247248" cy="5387807"/>
          </a:xfrm>
          <a:prstGeom prst="rect">
            <a:avLst/>
          </a:prstGeom>
        </p:spPr>
      </p:pic>
      <p:sp>
        <p:nvSpPr>
          <p:cNvPr id="6" name="TextBox 5">
            <a:extLst>
              <a:ext uri="{FF2B5EF4-FFF2-40B4-BE49-F238E27FC236}">
                <a16:creationId xmlns:a16="http://schemas.microsoft.com/office/drawing/2014/main" id="{F6516FA6-A765-F735-42B6-A8FFDE52741D}"/>
              </a:ext>
            </a:extLst>
          </p:cNvPr>
          <p:cNvSpPr txBox="1"/>
          <p:nvPr/>
        </p:nvSpPr>
        <p:spPr>
          <a:xfrm>
            <a:off x="509047" y="230956"/>
            <a:ext cx="11416449" cy="584775"/>
          </a:xfrm>
          <a:prstGeom prst="rect">
            <a:avLst/>
          </a:prstGeom>
          <a:noFill/>
        </p:spPr>
        <p:txBody>
          <a:bodyPr wrap="square" rtlCol="0">
            <a:spAutoFit/>
          </a:bodyPr>
          <a:lstStyle/>
          <a:p>
            <a:pPr algn="ctr"/>
            <a:r>
              <a:rPr lang="en-IN" sz="3200" b="1" u="sng">
                <a:solidFill>
                  <a:srgbClr val="094780"/>
                </a:solidFill>
              </a:rPr>
              <a:t>Dataset View</a:t>
            </a:r>
          </a:p>
        </p:txBody>
      </p:sp>
      <p:sp>
        <p:nvSpPr>
          <p:cNvPr id="7" name="TextBox 6">
            <a:extLst>
              <a:ext uri="{FF2B5EF4-FFF2-40B4-BE49-F238E27FC236}">
                <a16:creationId xmlns:a16="http://schemas.microsoft.com/office/drawing/2014/main" id="{E130A5DA-11BD-CD78-EE37-28E6B04822A0}"/>
              </a:ext>
            </a:extLst>
          </p:cNvPr>
          <p:cNvSpPr txBox="1"/>
          <p:nvPr/>
        </p:nvSpPr>
        <p:spPr>
          <a:xfrm>
            <a:off x="509047" y="1256188"/>
            <a:ext cx="4044099" cy="2862322"/>
          </a:xfrm>
          <a:prstGeom prst="rect">
            <a:avLst/>
          </a:prstGeom>
          <a:noFill/>
        </p:spPr>
        <p:txBody>
          <a:bodyPr wrap="square" rtlCol="0">
            <a:spAutoFit/>
          </a:bodyPr>
          <a:lstStyle/>
          <a:p>
            <a:r>
              <a:rPr lang="en-IN" sz="2000" b="1" u="sng">
                <a:solidFill>
                  <a:srgbClr val="094780"/>
                </a:solidFill>
              </a:rPr>
              <a:t>Data Tables :</a:t>
            </a:r>
          </a:p>
          <a:p>
            <a:pPr marL="342900" indent="-342900">
              <a:buFont typeface="Arial" panose="020B0604020202020204" pitchFamily="34" charset="0"/>
              <a:buChar char="•"/>
            </a:pPr>
            <a:r>
              <a:rPr lang="en-IN" sz="2000"/>
              <a:t>fact_trips</a:t>
            </a:r>
          </a:p>
          <a:p>
            <a:pPr marL="342900" indent="-342900">
              <a:buFont typeface="Arial" panose="020B0604020202020204" pitchFamily="34" charset="0"/>
              <a:buChar char="•"/>
            </a:pPr>
            <a:r>
              <a:rPr lang="en-IN" sz="2000"/>
              <a:t>fact_passenger_summary</a:t>
            </a:r>
          </a:p>
          <a:p>
            <a:pPr marL="342900" indent="-342900">
              <a:buFont typeface="Arial" panose="020B0604020202020204" pitchFamily="34" charset="0"/>
              <a:buChar char="•"/>
            </a:pPr>
            <a:r>
              <a:rPr lang="en-IN" sz="2000"/>
              <a:t>dim_date</a:t>
            </a:r>
          </a:p>
          <a:p>
            <a:pPr marL="342900" indent="-342900">
              <a:buFont typeface="Arial" panose="020B0604020202020204" pitchFamily="34" charset="0"/>
              <a:buChar char="•"/>
            </a:pPr>
            <a:r>
              <a:rPr lang="en-IN" sz="2000"/>
              <a:t>dim_city</a:t>
            </a:r>
          </a:p>
          <a:p>
            <a:pPr marL="342900" indent="-342900">
              <a:buFont typeface="Arial" panose="020B0604020202020204" pitchFamily="34" charset="0"/>
              <a:buChar char="•"/>
            </a:pPr>
            <a:r>
              <a:rPr lang="en-IN" sz="2000"/>
              <a:t>dim_repeat_trip_distribution</a:t>
            </a:r>
          </a:p>
          <a:p>
            <a:pPr marL="342900" indent="-342900">
              <a:buFont typeface="Arial" panose="020B0604020202020204" pitchFamily="34" charset="0"/>
              <a:buChar char="•"/>
            </a:pPr>
            <a:r>
              <a:rPr lang="en-IN" sz="2000"/>
              <a:t>monthly_target_trips</a:t>
            </a:r>
          </a:p>
          <a:p>
            <a:pPr marL="342900" indent="-342900">
              <a:buFont typeface="Arial" panose="020B0604020202020204" pitchFamily="34" charset="0"/>
              <a:buChar char="•"/>
            </a:pPr>
            <a:r>
              <a:rPr lang="en-IN" sz="2000"/>
              <a:t>monthly_target_new_passengers</a:t>
            </a:r>
          </a:p>
          <a:p>
            <a:pPr marL="342900" indent="-342900">
              <a:buFont typeface="Arial" panose="020B0604020202020204" pitchFamily="34" charset="0"/>
              <a:buChar char="•"/>
            </a:pPr>
            <a:r>
              <a:rPr lang="en-IN" sz="2000"/>
              <a:t>city_target_passenger_rating</a:t>
            </a:r>
          </a:p>
        </p:txBody>
      </p:sp>
      <p:sp>
        <p:nvSpPr>
          <p:cNvPr id="8" name="TextBox 7">
            <a:extLst>
              <a:ext uri="{FF2B5EF4-FFF2-40B4-BE49-F238E27FC236}">
                <a16:creationId xmlns:a16="http://schemas.microsoft.com/office/drawing/2014/main" id="{92A35C69-D0A5-474B-FAAA-51EFAEC4B11E}"/>
              </a:ext>
            </a:extLst>
          </p:cNvPr>
          <p:cNvSpPr txBox="1"/>
          <p:nvPr/>
        </p:nvSpPr>
        <p:spPr>
          <a:xfrm>
            <a:off x="509047" y="4372447"/>
            <a:ext cx="3959256" cy="1323439"/>
          </a:xfrm>
          <a:prstGeom prst="rect">
            <a:avLst/>
          </a:prstGeom>
          <a:noFill/>
        </p:spPr>
        <p:txBody>
          <a:bodyPr wrap="square" rtlCol="0">
            <a:spAutoFit/>
          </a:bodyPr>
          <a:lstStyle/>
          <a:p>
            <a:r>
              <a:rPr lang="en-IN" sz="2000" b="1">
                <a:solidFill>
                  <a:srgbClr val="094780"/>
                </a:solidFill>
              </a:rPr>
              <a:t>Also 2 SQL databases for ad-hoc requests solution</a:t>
            </a:r>
          </a:p>
          <a:p>
            <a:pPr marL="342900" indent="-342900">
              <a:buFont typeface="Arial" panose="020B0604020202020204" pitchFamily="34" charset="0"/>
              <a:buChar char="•"/>
            </a:pPr>
            <a:r>
              <a:rPr lang="en-IN" sz="2000"/>
              <a:t>targets_db</a:t>
            </a:r>
          </a:p>
          <a:p>
            <a:pPr marL="342900" indent="-342900">
              <a:buFont typeface="Arial" panose="020B0604020202020204" pitchFamily="34" charset="0"/>
              <a:buChar char="•"/>
            </a:pPr>
            <a:r>
              <a:rPr lang="en-IN" sz="2000"/>
              <a:t>trips_db</a:t>
            </a:r>
          </a:p>
        </p:txBody>
      </p:sp>
    </p:spTree>
    <p:extLst>
      <p:ext uri="{BB962C8B-B14F-4D97-AF65-F5344CB8AC3E}">
        <p14:creationId xmlns:p14="http://schemas.microsoft.com/office/powerpoint/2010/main" val="405366469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FC9108-ACDF-2C09-836E-3203F3B620A8}"/>
              </a:ext>
            </a:extLst>
          </p:cNvPr>
          <p:cNvSpPr txBox="1"/>
          <p:nvPr/>
        </p:nvSpPr>
        <p:spPr>
          <a:xfrm>
            <a:off x="4026816" y="3075057"/>
            <a:ext cx="4138367" cy="707886"/>
          </a:xfrm>
          <a:prstGeom prst="rect">
            <a:avLst/>
          </a:prstGeom>
          <a:noFill/>
        </p:spPr>
        <p:txBody>
          <a:bodyPr wrap="square" rtlCol="0">
            <a:spAutoFit/>
          </a:bodyPr>
          <a:lstStyle/>
          <a:p>
            <a:pPr algn="ctr"/>
            <a:r>
              <a:rPr lang="en-IN" sz="4000" b="1">
                <a:solidFill>
                  <a:srgbClr val="094780"/>
                </a:solidFill>
              </a:rPr>
              <a:t>Primary Analysis</a:t>
            </a:r>
          </a:p>
        </p:txBody>
      </p:sp>
      <p:pic>
        <p:nvPicPr>
          <p:cNvPr id="6" name="Picture 5">
            <a:extLst>
              <a:ext uri="{FF2B5EF4-FFF2-40B4-BE49-F238E27FC236}">
                <a16:creationId xmlns:a16="http://schemas.microsoft.com/office/drawing/2014/main" id="{0D7F2BE6-0E5F-E019-91D2-05842F3FF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251" y="818567"/>
            <a:ext cx="2086807" cy="2086807"/>
          </a:xfrm>
          <a:prstGeom prst="rect">
            <a:avLst/>
          </a:prstGeom>
        </p:spPr>
      </p:pic>
      <p:pic>
        <p:nvPicPr>
          <p:cNvPr id="8" name="Picture 7">
            <a:extLst>
              <a:ext uri="{FF2B5EF4-FFF2-40B4-BE49-F238E27FC236}">
                <a16:creationId xmlns:a16="http://schemas.microsoft.com/office/drawing/2014/main" id="{322F88E0-420B-D93A-6E57-91DD5F53D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8169" y="3429000"/>
            <a:ext cx="4235384" cy="2647115"/>
          </a:xfrm>
          <a:prstGeom prst="rect">
            <a:avLst/>
          </a:prstGeom>
        </p:spPr>
      </p:pic>
    </p:spTree>
    <p:extLst>
      <p:ext uri="{BB962C8B-B14F-4D97-AF65-F5344CB8AC3E}">
        <p14:creationId xmlns:p14="http://schemas.microsoft.com/office/powerpoint/2010/main" val="37965875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38D5B6BC-832A-8CF9-9B8B-08685D9118E2}"/>
              </a:ext>
            </a:extLst>
          </p:cNvPr>
          <p:cNvSpPr/>
          <p:nvPr/>
        </p:nvSpPr>
        <p:spPr>
          <a:xfrm>
            <a:off x="0" y="11654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PA -1</a:t>
            </a:r>
          </a:p>
        </p:txBody>
      </p:sp>
      <p:sp>
        <p:nvSpPr>
          <p:cNvPr id="3" name="TextBox 2">
            <a:extLst>
              <a:ext uri="{FF2B5EF4-FFF2-40B4-BE49-F238E27FC236}">
                <a16:creationId xmlns:a16="http://schemas.microsoft.com/office/drawing/2014/main" id="{26B3A0D8-8B64-7741-63B2-716E9703FE2A}"/>
              </a:ext>
            </a:extLst>
          </p:cNvPr>
          <p:cNvSpPr txBox="1"/>
          <p:nvPr/>
        </p:nvSpPr>
        <p:spPr>
          <a:xfrm>
            <a:off x="833120" y="169271"/>
            <a:ext cx="8144759" cy="369332"/>
          </a:xfrm>
          <a:prstGeom prst="rect">
            <a:avLst/>
          </a:prstGeom>
          <a:noFill/>
        </p:spPr>
        <p:txBody>
          <a:bodyPr wrap="square" rtlCol="0">
            <a:spAutoFit/>
          </a:bodyPr>
          <a:lstStyle/>
          <a:p>
            <a:r>
              <a:rPr lang="en-IN" b="1">
                <a:solidFill>
                  <a:srgbClr val="094780"/>
                </a:solidFill>
              </a:rPr>
              <a:t>Identify Top 3 &amp; Bottom 3 City by total trips based on entire analysis Period</a:t>
            </a:r>
          </a:p>
        </p:txBody>
      </p:sp>
      <p:pic>
        <p:nvPicPr>
          <p:cNvPr id="6" name="Picture 5" descr="A graph of numbers and a bar&#10;&#10;AI-generated content may be incorrect.">
            <a:extLst>
              <a:ext uri="{FF2B5EF4-FFF2-40B4-BE49-F238E27FC236}">
                <a16:creationId xmlns:a16="http://schemas.microsoft.com/office/drawing/2014/main" id="{1DC8E625-F36B-34FB-B803-8C26D31FDC32}"/>
              </a:ext>
            </a:extLst>
          </p:cNvPr>
          <p:cNvPicPr>
            <a:picLocks noChangeAspect="1"/>
          </p:cNvPicPr>
          <p:nvPr/>
        </p:nvPicPr>
        <p:blipFill>
          <a:blip r:embed="rId3"/>
          <a:stretch>
            <a:fillRect/>
          </a:stretch>
        </p:blipFill>
        <p:spPr>
          <a:xfrm>
            <a:off x="6526668" y="1646663"/>
            <a:ext cx="5320362" cy="3111910"/>
          </a:xfrm>
          <a:prstGeom prst="rect">
            <a:avLst/>
          </a:prstGeom>
        </p:spPr>
      </p:pic>
      <p:sp>
        <p:nvSpPr>
          <p:cNvPr id="4" name="TextBox 3">
            <a:extLst>
              <a:ext uri="{FF2B5EF4-FFF2-40B4-BE49-F238E27FC236}">
                <a16:creationId xmlns:a16="http://schemas.microsoft.com/office/drawing/2014/main" id="{00F45360-BCC0-D618-E6CA-2B8017FE641E}"/>
              </a:ext>
            </a:extLst>
          </p:cNvPr>
          <p:cNvSpPr txBox="1"/>
          <p:nvPr/>
        </p:nvSpPr>
        <p:spPr>
          <a:xfrm>
            <a:off x="833120" y="1277331"/>
            <a:ext cx="5520546" cy="4481355"/>
          </a:xfrm>
          <a:prstGeom prst="rect">
            <a:avLst/>
          </a:prstGeom>
          <a:noFill/>
        </p:spPr>
        <p:txBody>
          <a:bodyPr wrap="square" rtlCol="0">
            <a:spAutoFit/>
          </a:bodyPr>
          <a:lstStyle/>
          <a:p>
            <a:r>
              <a:rPr lang="en-IN" b="1" u="sng">
                <a:solidFill>
                  <a:srgbClr val="094780"/>
                </a:solidFill>
              </a:rPr>
              <a:t>Top 3 Cities by trip Volume</a:t>
            </a:r>
          </a:p>
          <a:p>
            <a:pPr marL="285750" indent="-285750">
              <a:lnSpc>
                <a:spcPct val="150000"/>
              </a:lnSpc>
              <a:buFont typeface="Wingdings" panose="05000000000000000000" pitchFamily="2" charset="2"/>
              <a:buChar char="v"/>
            </a:pPr>
            <a:r>
              <a:rPr lang="en-IN"/>
              <a:t>Jaipur :  </a:t>
            </a:r>
            <a:r>
              <a:rPr lang="en-IN" b="1">
                <a:solidFill>
                  <a:srgbClr val="094780"/>
                </a:solidFill>
              </a:rPr>
              <a:t>77k (18.12%) </a:t>
            </a:r>
            <a:r>
              <a:rPr lang="en-IN"/>
              <a:t>– driven by tourism</a:t>
            </a:r>
          </a:p>
          <a:p>
            <a:pPr marL="285750" indent="-285750">
              <a:lnSpc>
                <a:spcPct val="150000"/>
              </a:lnSpc>
              <a:buFont typeface="Wingdings" panose="05000000000000000000" pitchFamily="2" charset="2"/>
              <a:buChar char="v"/>
            </a:pPr>
            <a:r>
              <a:rPr lang="en-IN"/>
              <a:t>Lucknow : </a:t>
            </a:r>
            <a:r>
              <a:rPr lang="en-IN" b="1">
                <a:solidFill>
                  <a:srgbClr val="094780"/>
                </a:solidFill>
              </a:rPr>
              <a:t>64k(15.06%)</a:t>
            </a:r>
          </a:p>
          <a:p>
            <a:pPr marL="285750" indent="-285750">
              <a:lnSpc>
                <a:spcPct val="150000"/>
              </a:lnSpc>
              <a:buFont typeface="Wingdings" panose="05000000000000000000" pitchFamily="2" charset="2"/>
              <a:buChar char="v"/>
            </a:pPr>
            <a:r>
              <a:rPr lang="en-IN"/>
              <a:t>Surat : </a:t>
            </a:r>
            <a:r>
              <a:rPr lang="en-IN" b="1">
                <a:solidFill>
                  <a:srgbClr val="094780"/>
                </a:solidFill>
              </a:rPr>
              <a:t>55k(12.94%)</a:t>
            </a:r>
          </a:p>
          <a:p>
            <a:endParaRPr lang="en-IN" b="1" u="sng">
              <a:solidFill>
                <a:srgbClr val="094780"/>
              </a:solidFill>
            </a:endParaRPr>
          </a:p>
          <a:p>
            <a:r>
              <a:rPr lang="en-IN" b="1" u="sng">
                <a:solidFill>
                  <a:srgbClr val="094780"/>
                </a:solidFill>
              </a:rPr>
              <a:t>Bottom 3 Cities by trip volume </a:t>
            </a:r>
          </a:p>
          <a:p>
            <a:pPr marL="285750" indent="-285750">
              <a:lnSpc>
                <a:spcPct val="150000"/>
              </a:lnSpc>
              <a:buFont typeface="Wingdings" panose="05000000000000000000" pitchFamily="2" charset="2"/>
              <a:buChar char="v"/>
            </a:pPr>
            <a:r>
              <a:rPr lang="en-IN"/>
              <a:t>Mysore : </a:t>
            </a:r>
            <a:r>
              <a:rPr lang="en-IN" b="1">
                <a:solidFill>
                  <a:srgbClr val="094780"/>
                </a:solidFill>
              </a:rPr>
              <a:t>16K(3.76%)</a:t>
            </a:r>
          </a:p>
          <a:p>
            <a:pPr marL="285750" indent="-285750">
              <a:lnSpc>
                <a:spcPct val="150000"/>
              </a:lnSpc>
              <a:buFont typeface="Wingdings" panose="05000000000000000000" pitchFamily="2" charset="2"/>
              <a:buChar char="v"/>
            </a:pPr>
            <a:r>
              <a:rPr lang="en-IN"/>
              <a:t>Coimbatore : </a:t>
            </a:r>
            <a:r>
              <a:rPr lang="en-IN" b="1">
                <a:solidFill>
                  <a:srgbClr val="094780"/>
                </a:solidFill>
              </a:rPr>
              <a:t>21K(4.94%)</a:t>
            </a:r>
          </a:p>
          <a:p>
            <a:pPr marL="285750" indent="-285750">
              <a:lnSpc>
                <a:spcPct val="150000"/>
              </a:lnSpc>
              <a:buFont typeface="Wingdings" panose="05000000000000000000" pitchFamily="2" charset="2"/>
              <a:buChar char="v"/>
            </a:pPr>
            <a:r>
              <a:rPr lang="en-IN"/>
              <a:t>Visakhapatnam : </a:t>
            </a:r>
            <a:r>
              <a:rPr lang="en-IN" b="1">
                <a:solidFill>
                  <a:srgbClr val="094780"/>
                </a:solidFill>
              </a:rPr>
              <a:t>28K(6.59%)</a:t>
            </a:r>
          </a:p>
          <a:p>
            <a:endParaRPr lang="en-IN"/>
          </a:p>
          <a:p>
            <a:pPr marL="285750" indent="-285750">
              <a:lnSpc>
                <a:spcPct val="150000"/>
              </a:lnSpc>
              <a:buFont typeface="Arial" panose="020B0604020202020204" pitchFamily="34" charset="0"/>
              <a:buChar char="•"/>
            </a:pPr>
            <a:r>
              <a:rPr lang="en-US"/>
              <a:t>Top four cities (</a:t>
            </a:r>
            <a:r>
              <a:rPr lang="en-US" b="1">
                <a:solidFill>
                  <a:srgbClr val="094780"/>
                </a:solidFill>
              </a:rPr>
              <a:t>Jaipur, Lucknow, Surat, and Kochi</a:t>
            </a:r>
            <a:r>
              <a:rPr lang="en-US"/>
              <a:t>) contributes  </a:t>
            </a:r>
            <a:r>
              <a:rPr lang="en-US" b="1">
                <a:solidFill>
                  <a:srgbClr val="094780"/>
                </a:solidFill>
              </a:rPr>
              <a:t>58.12%</a:t>
            </a:r>
            <a:r>
              <a:rPr lang="en-US"/>
              <a:t> of the total trip volume.</a:t>
            </a:r>
            <a:endParaRPr lang="en-IN"/>
          </a:p>
        </p:txBody>
      </p:sp>
    </p:spTree>
    <p:extLst>
      <p:ext uri="{BB962C8B-B14F-4D97-AF65-F5344CB8AC3E}">
        <p14:creationId xmlns:p14="http://schemas.microsoft.com/office/powerpoint/2010/main" val="24722176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5FD"/>
        </a:solidFill>
        <a:effectLst/>
      </p:bgPr>
    </p:bg>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47EB8BBD-B104-791A-301E-09C93CA7A7A3}"/>
              </a:ext>
            </a:extLst>
          </p:cNvPr>
          <p:cNvSpPr/>
          <p:nvPr/>
        </p:nvSpPr>
        <p:spPr>
          <a:xfrm>
            <a:off x="0" y="116540"/>
            <a:ext cx="833120" cy="48463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t>PA -2</a:t>
            </a:r>
          </a:p>
        </p:txBody>
      </p:sp>
      <p:sp>
        <p:nvSpPr>
          <p:cNvPr id="3" name="TextBox 2">
            <a:extLst>
              <a:ext uri="{FF2B5EF4-FFF2-40B4-BE49-F238E27FC236}">
                <a16:creationId xmlns:a16="http://schemas.microsoft.com/office/drawing/2014/main" id="{927EC4D8-DE64-0836-47D1-A52D43278FF4}"/>
              </a:ext>
            </a:extLst>
          </p:cNvPr>
          <p:cNvSpPr txBox="1"/>
          <p:nvPr/>
        </p:nvSpPr>
        <p:spPr>
          <a:xfrm>
            <a:off x="833120" y="181084"/>
            <a:ext cx="11167202" cy="646331"/>
          </a:xfrm>
          <a:prstGeom prst="rect">
            <a:avLst/>
          </a:prstGeom>
          <a:noFill/>
        </p:spPr>
        <p:txBody>
          <a:bodyPr wrap="square" rtlCol="0">
            <a:spAutoFit/>
          </a:bodyPr>
          <a:lstStyle/>
          <a:p>
            <a:r>
              <a:rPr lang="en-US" b="1">
                <a:solidFill>
                  <a:srgbClr val="094780"/>
                </a:solidFill>
              </a:rPr>
              <a:t>Calculate the average fare per trip for each city and compare it with the city's average trip distance. Identify the cities with the highest and lowest average fare per trip to assess pricing efficiency across locations.</a:t>
            </a:r>
            <a:endParaRPr lang="en-IN" b="1">
              <a:solidFill>
                <a:srgbClr val="094780"/>
              </a:solidFill>
            </a:endParaRPr>
          </a:p>
        </p:txBody>
      </p:sp>
      <p:pic>
        <p:nvPicPr>
          <p:cNvPr id="4" name="Picture 3" descr="A screenshot of a graph&#10;&#10;AI-generated content may be incorrect.">
            <a:extLst>
              <a:ext uri="{FF2B5EF4-FFF2-40B4-BE49-F238E27FC236}">
                <a16:creationId xmlns:a16="http://schemas.microsoft.com/office/drawing/2014/main" id="{C063F130-6188-B8BF-20C7-F49EE06C8374}"/>
              </a:ext>
            </a:extLst>
          </p:cNvPr>
          <p:cNvPicPr>
            <a:picLocks noChangeAspect="1"/>
          </p:cNvPicPr>
          <p:nvPr/>
        </p:nvPicPr>
        <p:blipFill>
          <a:blip r:embed="rId3"/>
          <a:stretch>
            <a:fillRect/>
          </a:stretch>
        </p:blipFill>
        <p:spPr>
          <a:xfrm>
            <a:off x="6426818" y="1833709"/>
            <a:ext cx="5573504" cy="3190581"/>
          </a:xfrm>
          <a:prstGeom prst="rect">
            <a:avLst/>
          </a:prstGeom>
        </p:spPr>
      </p:pic>
      <p:sp>
        <p:nvSpPr>
          <p:cNvPr id="5" name="TextBox 4">
            <a:extLst>
              <a:ext uri="{FF2B5EF4-FFF2-40B4-BE49-F238E27FC236}">
                <a16:creationId xmlns:a16="http://schemas.microsoft.com/office/drawing/2014/main" id="{B4F9B422-C310-280F-8726-D98CDAFA060E}"/>
              </a:ext>
            </a:extLst>
          </p:cNvPr>
          <p:cNvSpPr txBox="1"/>
          <p:nvPr/>
        </p:nvSpPr>
        <p:spPr>
          <a:xfrm>
            <a:off x="350572" y="1321604"/>
            <a:ext cx="5964905" cy="5078313"/>
          </a:xfrm>
          <a:prstGeom prst="rect">
            <a:avLst/>
          </a:prstGeom>
          <a:noFill/>
        </p:spPr>
        <p:txBody>
          <a:bodyPr wrap="square" rtlCol="0">
            <a:spAutoFit/>
          </a:bodyPr>
          <a:lstStyle/>
          <a:p>
            <a:pPr marL="285750" indent="-285750">
              <a:buFont typeface="Wingdings" panose="05000000000000000000" pitchFamily="2" charset="2"/>
              <a:buChar char="v"/>
            </a:pPr>
            <a:r>
              <a:rPr lang="en-IN"/>
              <a:t>Jaipur is the Key revenue driver, generating </a:t>
            </a:r>
            <a:r>
              <a:rPr lang="en-IN" b="1">
                <a:solidFill>
                  <a:srgbClr val="094780"/>
                </a:solidFill>
              </a:rPr>
              <a:t>₹37.21M </a:t>
            </a:r>
            <a:r>
              <a:rPr lang="en-IN"/>
              <a:t>and contributing </a:t>
            </a:r>
            <a:r>
              <a:rPr lang="en-IN" b="1">
                <a:solidFill>
                  <a:srgbClr val="094780"/>
                </a:solidFill>
              </a:rPr>
              <a:t>34% </a:t>
            </a:r>
            <a:r>
              <a:rPr lang="en-IN"/>
              <a:t>of total revenue.</a:t>
            </a:r>
          </a:p>
          <a:p>
            <a:pPr marL="285750" indent="-285750">
              <a:buFont typeface="Wingdings" panose="05000000000000000000" pitchFamily="2" charset="2"/>
              <a:buChar char="v"/>
            </a:pPr>
            <a:endParaRPr lang="en-IN"/>
          </a:p>
          <a:p>
            <a:pPr marL="285750" indent="-285750">
              <a:buFont typeface="Wingdings" panose="05000000000000000000" pitchFamily="2" charset="2"/>
              <a:buChar char="v"/>
            </a:pPr>
            <a:r>
              <a:rPr lang="en-IN"/>
              <a:t>Jaipur, Kochi, Chandigarh together contributes </a:t>
            </a:r>
            <a:r>
              <a:rPr lang="en-IN" b="1">
                <a:solidFill>
                  <a:srgbClr val="094780"/>
                </a:solidFill>
              </a:rPr>
              <a:t>60%</a:t>
            </a:r>
            <a:r>
              <a:rPr lang="en-IN"/>
              <a:t> of overall revenue.</a:t>
            </a:r>
          </a:p>
          <a:p>
            <a:pPr marL="285750" indent="-285750">
              <a:buFont typeface="Wingdings" panose="05000000000000000000" pitchFamily="2" charset="2"/>
              <a:buChar char="v"/>
            </a:pPr>
            <a:endParaRPr lang="en-IN"/>
          </a:p>
          <a:p>
            <a:pPr marL="285750" indent="-285750">
              <a:buFont typeface="Wingdings" panose="05000000000000000000" pitchFamily="2" charset="2"/>
              <a:buChar char="v"/>
            </a:pPr>
            <a:r>
              <a:rPr lang="en-IN"/>
              <a:t>Only four cities - Jaipur, Kochi, Chandigarh, Visakhapatnam - exceed the average fare per trip of </a:t>
            </a:r>
            <a:r>
              <a:rPr lang="en-IN" b="1">
                <a:solidFill>
                  <a:srgbClr val="094780"/>
                </a:solidFill>
              </a:rPr>
              <a:t>₹254.02</a:t>
            </a:r>
          </a:p>
          <a:p>
            <a:pPr marL="285750" indent="-285750">
              <a:buFont typeface="Wingdings" panose="05000000000000000000" pitchFamily="2" charset="2"/>
              <a:buChar char="v"/>
            </a:pPr>
            <a:endParaRPr lang="en-IN"/>
          </a:p>
          <a:p>
            <a:pPr marL="285750" indent="-285750">
              <a:buFont typeface="Wingdings" panose="05000000000000000000" pitchFamily="2" charset="2"/>
              <a:buChar char="v"/>
            </a:pPr>
            <a:r>
              <a:rPr lang="en-IN"/>
              <a:t>Jaipur also has highest average fare per trip </a:t>
            </a:r>
            <a:r>
              <a:rPr lang="en-IN" b="1">
                <a:solidFill>
                  <a:srgbClr val="094780"/>
                </a:solidFill>
              </a:rPr>
              <a:t>(₹483.92) </a:t>
            </a:r>
            <a:r>
              <a:rPr lang="en-IN" b="1"/>
              <a:t>&amp;</a:t>
            </a:r>
            <a:r>
              <a:rPr lang="en-IN"/>
              <a:t> the longest average trip distance (</a:t>
            </a:r>
            <a:r>
              <a:rPr lang="en-IN" b="1">
                <a:solidFill>
                  <a:srgbClr val="094780"/>
                </a:solidFill>
              </a:rPr>
              <a:t>30.02</a:t>
            </a:r>
            <a:r>
              <a:rPr lang="en-IN"/>
              <a:t> km).</a:t>
            </a:r>
          </a:p>
          <a:p>
            <a:pPr marL="285750" indent="-285750">
              <a:buFont typeface="Wingdings" panose="05000000000000000000" pitchFamily="2" charset="2"/>
              <a:buChar char="v"/>
            </a:pPr>
            <a:endParaRPr lang="en-IN"/>
          </a:p>
          <a:p>
            <a:pPr marL="285750" indent="-285750">
              <a:buFont typeface="Wingdings" panose="05000000000000000000" pitchFamily="2" charset="2"/>
              <a:buChar char="v"/>
            </a:pPr>
            <a:r>
              <a:rPr lang="en-IN"/>
              <a:t>Mysore has high average fare per km </a:t>
            </a:r>
            <a:r>
              <a:rPr lang="en-IN" b="1">
                <a:solidFill>
                  <a:srgbClr val="094780"/>
                </a:solidFill>
              </a:rPr>
              <a:t>(₹15.14</a:t>
            </a:r>
            <a:r>
              <a:rPr lang="en-IN">
                <a:solidFill>
                  <a:srgbClr val="094780"/>
                </a:solidFill>
              </a:rPr>
              <a:t>) </a:t>
            </a:r>
            <a:r>
              <a:rPr lang="en-IN"/>
              <a:t>&amp; solid average fare per trip </a:t>
            </a:r>
            <a:r>
              <a:rPr lang="en-IN" b="1">
                <a:solidFill>
                  <a:srgbClr val="094780"/>
                </a:solidFill>
              </a:rPr>
              <a:t>(₹249.71</a:t>
            </a:r>
            <a:r>
              <a:rPr lang="en-IN"/>
              <a:t>), but underutilized with low total revenue (</a:t>
            </a:r>
            <a:r>
              <a:rPr lang="en-IN" b="1">
                <a:solidFill>
                  <a:srgbClr val="094780"/>
                </a:solidFill>
              </a:rPr>
              <a:t>₹4.05M</a:t>
            </a:r>
            <a:r>
              <a:rPr lang="en-IN"/>
              <a:t>).</a:t>
            </a:r>
          </a:p>
          <a:p>
            <a:pPr marL="285750" indent="-285750">
              <a:buFont typeface="Wingdings" panose="05000000000000000000" pitchFamily="2" charset="2"/>
              <a:buChar char="v"/>
            </a:pPr>
            <a:endParaRPr lang="en-IN"/>
          </a:p>
          <a:p>
            <a:pPr marL="285750" indent="-285750">
              <a:buFont typeface="Wingdings" panose="05000000000000000000" pitchFamily="2" charset="2"/>
              <a:buChar char="v"/>
            </a:pPr>
            <a:r>
              <a:rPr lang="en-IN"/>
              <a:t>Surat showing lowest average fare per trip (</a:t>
            </a:r>
            <a:r>
              <a:rPr lang="en-IN" b="1">
                <a:solidFill>
                  <a:srgbClr val="094780"/>
                </a:solidFill>
              </a:rPr>
              <a:t>₹117.27</a:t>
            </a:r>
            <a:r>
              <a:rPr lang="en-IN"/>
              <a:t>) &amp; low fare per km (</a:t>
            </a:r>
            <a:r>
              <a:rPr lang="en-IN" b="1">
                <a:solidFill>
                  <a:srgbClr val="094780"/>
                </a:solidFill>
              </a:rPr>
              <a:t>₹10.66</a:t>
            </a:r>
            <a:r>
              <a:rPr lang="en-IN"/>
              <a:t>).</a:t>
            </a:r>
          </a:p>
        </p:txBody>
      </p:sp>
    </p:spTree>
    <p:extLst>
      <p:ext uri="{BB962C8B-B14F-4D97-AF65-F5344CB8AC3E}">
        <p14:creationId xmlns:p14="http://schemas.microsoft.com/office/powerpoint/2010/main" val="41089435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4429</TotalTime>
  <Words>1972</Words>
  <Application>Microsoft Office PowerPoint</Application>
  <PresentationFormat>Widescreen</PresentationFormat>
  <Paragraphs>227</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Parth Patoliya</dc:creator>
  <cp:lastModifiedBy>Parth Patoliya</cp:lastModifiedBy>
  <cp:revision>19</cp:revision>
  <dcterms:created xsi:type="dcterms:W3CDTF">2025-12-18T16:29:26Z</dcterms:created>
  <dcterms:modified xsi:type="dcterms:W3CDTF">2025-12-29T08:13:53Z</dcterms:modified>
</cp:coreProperties>
</file>